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7" r:id="rId9"/>
    <p:sldId id="264" r:id="rId10"/>
    <p:sldId id="281" r:id="rId11"/>
    <p:sldId id="265" r:id="rId12"/>
    <p:sldId id="276" r:id="rId13"/>
    <p:sldId id="266" r:id="rId14"/>
    <p:sldId id="269" r:id="rId15"/>
    <p:sldId id="268" r:id="rId16"/>
    <p:sldId id="270" r:id="rId17"/>
    <p:sldId id="272" r:id="rId18"/>
    <p:sldId id="271" r:id="rId19"/>
    <p:sldId id="278" r:id="rId20"/>
    <p:sldId id="275" r:id="rId21"/>
    <p:sldId id="267" r:id="rId22"/>
    <p:sldId id="273" r:id="rId23"/>
    <p:sldId id="280" r:id="rId24"/>
    <p:sldId id="282" r:id="rId25"/>
    <p:sldId id="279" r:id="rId26"/>
    <p:sldId id="274" r:id="rId27"/>
    <p:sldId id="28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5" d="100"/>
          <a:sy n="75" d="100"/>
        </p:scale>
        <p:origin x="19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17AD27-492B-425B-84FA-685AE65569F7}" type="datetimeFigureOut">
              <a:rPr lang="en-US" smtClean="0"/>
              <a:t>10/31/2022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1899360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7AD27-492B-425B-84FA-685AE65569F7}" type="datetimeFigureOut">
              <a:rPr lang="en-US" smtClean="0"/>
              <a:t>10/31/2022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3991061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17AD27-492B-425B-84FA-685AE65569F7}" type="datetimeFigureOut">
              <a:rPr lang="en-US" smtClean="0"/>
              <a:t>10/31/2022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1403389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17AD27-492B-425B-84FA-685AE65569F7}" type="datetimeFigureOut">
              <a:rPr lang="en-US" smtClean="0"/>
              <a:t>10/31/2022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2983383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17AD27-492B-425B-84FA-685AE65569F7}" type="datetimeFigureOut">
              <a:rPr lang="en-US" smtClean="0"/>
              <a:t>10/31/2022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1125057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17AD27-492B-425B-84FA-685AE65569F7}" type="datetimeFigureOut">
              <a:rPr lang="en-US" smtClean="0"/>
              <a:t>10/31/2022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2098026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17AD27-492B-425B-84FA-685AE65569F7}" type="datetimeFigureOut">
              <a:rPr lang="en-US" smtClean="0"/>
              <a:t>10/31/2022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170550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17AD27-492B-425B-84FA-685AE65569F7}" type="datetimeFigureOut">
              <a:rPr lang="en-US" smtClean="0"/>
              <a:t>10/31/2022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144660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17AD27-492B-425B-84FA-685AE65569F7}" type="datetimeFigureOut">
              <a:rPr lang="en-US" smtClean="0"/>
              <a:t>10/31/2022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526594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7AD27-492B-425B-84FA-685AE65569F7}" type="datetimeFigureOut">
              <a:rPr lang="en-US" smtClean="0"/>
              <a:t>10/31/2022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363467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7AD27-492B-425B-84FA-685AE65569F7}" type="datetimeFigureOut">
              <a:rPr lang="en-US" smtClean="0"/>
              <a:t>10/31/2022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9971E-E3BE-4D87-9853-56FBB03F0417}" type="slidenum">
              <a:rPr lang="en-US" smtClean="0"/>
              <a:t>‹#›</a:t>
            </a:fld>
            <a:endParaRPr lang="en-US"/>
          </a:p>
        </p:txBody>
      </p:sp>
    </p:spTree>
    <p:extLst>
      <p:ext uri="{BB962C8B-B14F-4D97-AF65-F5344CB8AC3E}">
        <p14:creationId xmlns:p14="http://schemas.microsoft.com/office/powerpoint/2010/main" val="3723754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17AD27-492B-425B-84FA-685AE65569F7}" type="datetimeFigureOut">
              <a:rPr lang="en-US" smtClean="0"/>
              <a:t>10/31/2022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89971E-E3BE-4D87-9853-56FBB03F0417}" type="slidenum">
              <a:rPr lang="en-US" smtClean="0"/>
              <a:t>‹#›</a:t>
            </a:fld>
            <a:endParaRPr lang="en-US"/>
          </a:p>
        </p:txBody>
      </p:sp>
    </p:spTree>
    <p:extLst>
      <p:ext uri="{BB962C8B-B14F-4D97-AF65-F5344CB8AC3E}">
        <p14:creationId xmlns:p14="http://schemas.microsoft.com/office/powerpoint/2010/main" val="2191198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52137" y="126298"/>
            <a:ext cx="10464800" cy="1024586"/>
          </a:xfrm>
        </p:spPr>
        <p:txBody>
          <a:bodyPr>
            <a:normAutofit/>
          </a:bodyPr>
          <a:lstStyle/>
          <a:p>
            <a:r>
              <a:rPr lang="en-US" sz="3200" b="1" dirty="0" smtClean="0">
                <a:solidFill>
                  <a:srgbClr val="FFFF00"/>
                </a:solidFill>
                <a:latin typeface="Times New Roman" panose="02020603050405020304" pitchFamily="18" charset="0"/>
                <a:cs typeface="Times New Roman" panose="02020603050405020304" pitchFamily="18" charset="0"/>
              </a:rPr>
              <a:t>ỦY BAN NHÂN DÂN HUYỆN TƯ NGHĨA</a:t>
            </a:r>
            <a:br>
              <a:rPr lang="en-US" sz="3200" b="1" dirty="0" smtClean="0">
                <a:solidFill>
                  <a:srgbClr val="FFFF00"/>
                </a:solidFill>
                <a:latin typeface="Times New Roman" panose="02020603050405020304" pitchFamily="18" charset="0"/>
                <a:cs typeface="Times New Roman" panose="02020603050405020304" pitchFamily="18" charset="0"/>
              </a:rPr>
            </a:br>
            <a:r>
              <a:rPr lang="en-US" sz="3200" b="1" dirty="0" smtClean="0">
                <a:solidFill>
                  <a:srgbClr val="FFFF00"/>
                </a:solidFill>
                <a:latin typeface="Times New Roman" panose="02020603050405020304" pitchFamily="18" charset="0"/>
                <a:cs typeface="Times New Roman" panose="02020603050405020304" pitchFamily="18" charset="0"/>
              </a:rPr>
              <a:t>TRƯỜNG TIỂU HỌC TÂY HIỆP</a:t>
            </a:r>
            <a:endParaRPr lang="en-US" sz="3200" b="1" dirty="0">
              <a:solidFill>
                <a:srgbClr val="FFFF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574040" y="2449163"/>
            <a:ext cx="11220994" cy="2308324"/>
          </a:xfrm>
          <a:prstGeom prst="rect">
            <a:avLst/>
          </a:prstGeom>
          <a:noFill/>
        </p:spPr>
        <p:txBody>
          <a:bodyPr wrap="square" rtlCol="0">
            <a:spAutoFit/>
          </a:bodyPr>
          <a:lstStyle/>
          <a:p>
            <a:pPr algn="ctr"/>
            <a:r>
              <a:rPr lang="en-US" sz="7200" b="1" dirty="0" smtClean="0">
                <a:solidFill>
                  <a:srgbClr val="FF0000"/>
                </a:solidFill>
                <a:latin typeface="Times New Roman" panose="02020603050405020304" pitchFamily="18" charset="0"/>
                <a:cs typeface="Times New Roman" panose="02020603050405020304" pitchFamily="18" charset="0"/>
              </a:rPr>
              <a:t>HỘI THI GIÁO VIÊN                DẠY GIỎI CẤP TRƯỜNG</a:t>
            </a:r>
            <a:endParaRPr lang="en-US" sz="7200" b="1" dirty="0">
              <a:solidFill>
                <a:srgbClr val="FF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1959429" y="5251269"/>
            <a:ext cx="6897188" cy="523220"/>
          </a:xfrm>
          <a:prstGeom prst="rect">
            <a:avLst/>
          </a:prstGeom>
          <a:noFill/>
        </p:spPr>
        <p:txBody>
          <a:bodyPr wrap="square" rtlCol="0">
            <a:spAutoFit/>
          </a:bodyPr>
          <a:lstStyle/>
          <a:p>
            <a:r>
              <a:rPr lang="en-US" sz="2800" dirty="0" smtClean="0">
                <a:solidFill>
                  <a:srgbClr val="FFFF00"/>
                </a:solidFill>
                <a:latin typeface="Times New Roman" panose="02020603050405020304" pitchFamily="18" charset="0"/>
                <a:cs typeface="Times New Roman" panose="02020603050405020304" pitchFamily="18" charset="0"/>
              </a:rPr>
              <a:t>GIÁO VIÊN: </a:t>
            </a:r>
            <a:r>
              <a:rPr lang="en-US" sz="2800" b="1" dirty="0" smtClean="0">
                <a:solidFill>
                  <a:srgbClr val="FFFF00"/>
                </a:solidFill>
                <a:latin typeface="Times New Roman" panose="02020603050405020304" pitchFamily="18" charset="0"/>
                <a:cs typeface="Times New Roman" panose="02020603050405020304" pitchFamily="18" charset="0"/>
              </a:rPr>
              <a:t>LÊ THỊ THẮM</a:t>
            </a:r>
            <a:endParaRPr lang="en-US" sz="2800" b="1" dirty="0">
              <a:solidFill>
                <a:srgbClr val="FFFF00"/>
              </a:solidFill>
              <a:latin typeface="Times New Roman" panose="02020603050405020304" pitchFamily="18" charset="0"/>
              <a:cs typeface="Times New Roman" panose="02020603050405020304" pitchFamily="18" charset="0"/>
            </a:endParaRPr>
          </a:p>
        </p:txBody>
      </p:sp>
      <p:sp>
        <p:nvSpPr>
          <p:cNvPr id="3" name="Down Ribbon 2"/>
          <p:cNvSpPr/>
          <p:nvPr/>
        </p:nvSpPr>
        <p:spPr>
          <a:xfrm>
            <a:off x="2680137" y="6048809"/>
            <a:ext cx="8071945" cy="809191"/>
          </a:xfrm>
          <a:prstGeom prst="ribb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smtClean="0">
                <a:solidFill>
                  <a:srgbClr val="00B0F0"/>
                </a:solidFill>
                <a:latin typeface="Times New Roman" panose="02020603050405020304" pitchFamily="18" charset="0"/>
                <a:cs typeface="Times New Roman" panose="02020603050405020304" pitchFamily="18" charset="0"/>
              </a:rPr>
              <a:t>Năm</a:t>
            </a:r>
            <a:r>
              <a:rPr lang="en-US" sz="3200" dirty="0" smtClean="0">
                <a:solidFill>
                  <a:srgbClr val="00B0F0"/>
                </a:solidFill>
                <a:latin typeface="Times New Roman" panose="02020603050405020304" pitchFamily="18" charset="0"/>
                <a:cs typeface="Times New Roman" panose="02020603050405020304" pitchFamily="18" charset="0"/>
              </a:rPr>
              <a:t> </a:t>
            </a:r>
            <a:r>
              <a:rPr lang="en-US" sz="3200" dirty="0" err="1" smtClean="0">
                <a:solidFill>
                  <a:srgbClr val="00B0F0"/>
                </a:solidFill>
                <a:latin typeface="Times New Roman" panose="02020603050405020304" pitchFamily="18" charset="0"/>
                <a:cs typeface="Times New Roman" panose="02020603050405020304" pitchFamily="18" charset="0"/>
              </a:rPr>
              <a:t>học</a:t>
            </a:r>
            <a:r>
              <a:rPr lang="en-US" sz="3200" dirty="0" smtClean="0">
                <a:solidFill>
                  <a:srgbClr val="00B0F0"/>
                </a:solidFill>
                <a:latin typeface="Times New Roman" panose="02020603050405020304" pitchFamily="18" charset="0"/>
                <a:cs typeface="Times New Roman" panose="02020603050405020304" pitchFamily="18" charset="0"/>
              </a:rPr>
              <a:t> : 2022 - 2023</a:t>
            </a:r>
            <a:endParaRPr lang="en-US" sz="3200" dirty="0">
              <a:solidFill>
                <a:srgbClr val="00B0F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6103" y="1763486"/>
            <a:ext cx="9575074" cy="769441"/>
          </a:xfrm>
          <a:prstGeom prst="rect">
            <a:avLst/>
          </a:prstGeom>
          <a:noFill/>
        </p:spPr>
        <p:txBody>
          <a:bodyPr wrap="square" rtlCol="0">
            <a:spAutoFit/>
          </a:bodyPr>
          <a:lstStyle/>
          <a:p>
            <a:pPr algn="ctr"/>
            <a:r>
              <a:rPr lang="en-US" sz="4400" dirty="0" smtClean="0">
                <a:solidFill>
                  <a:srgbClr val="7030A0"/>
                </a:solidFill>
                <a:latin typeface="Times New Roman" panose="02020603050405020304" pitchFamily="18" charset="0"/>
                <a:cs typeface="Times New Roman" panose="02020603050405020304" pitchFamily="18" charset="0"/>
              </a:rPr>
              <a:t>CHÀO QUÝ THẦY CÔ ĐẾN VỚI</a:t>
            </a:r>
            <a:endParaRPr lang="en-US" sz="44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227330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TextBox 3"/>
          <p:cNvSpPr txBox="1"/>
          <p:nvPr/>
        </p:nvSpPr>
        <p:spPr>
          <a:xfrm>
            <a:off x="762000" y="482600"/>
            <a:ext cx="10833100" cy="6001643"/>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A</a:t>
            </a:r>
            <a:r>
              <a:rPr lang="vi-VN" sz="3200" dirty="0" smtClean="0">
                <a:solidFill>
                  <a:srgbClr val="FF0000"/>
                </a:solidFill>
                <a:latin typeface="Times New Roman" panose="02020603050405020304" pitchFamily="18" charset="0"/>
                <a:cs typeface="Times New Roman" panose="02020603050405020304" pitchFamily="18" charset="0"/>
              </a:rPr>
              <a:t>.ĐẶT VẤN ĐỀ</a:t>
            </a:r>
            <a:br>
              <a:rPr lang="vi-VN" sz="3200" dirty="0" smtClean="0">
                <a:solidFill>
                  <a:srgbClr val="FF0000"/>
                </a:solidFill>
                <a:latin typeface="Times New Roman" panose="02020603050405020304" pitchFamily="18" charset="0"/>
                <a:cs typeface="Times New Roman" panose="02020603050405020304" pitchFamily="18" charset="0"/>
              </a:rPr>
            </a:br>
            <a:r>
              <a:rPr lang="vi-VN" sz="3200" dirty="0" smtClean="0">
                <a:latin typeface="+mj-lt"/>
              </a:rPr>
              <a:t>   Giáo dục ngày càng có vai trò và nhiệm vụ quan trọng trong việc xây dựng thế hệ người Việt Nam mới, đáp ứng yêu cầu phát triển kinh tế - xã hội. Đảng và nhà nước luôn quan tâm và chú trọng đến giáo dục. Với chủ đề của năm học là “</a:t>
            </a:r>
            <a:r>
              <a:rPr lang="vi-VN" sz="3200" dirty="0" smtClean="0">
                <a:solidFill>
                  <a:srgbClr val="FF0000"/>
                </a:solidFill>
                <a:latin typeface="+mj-lt"/>
              </a:rPr>
              <a:t>Đoàn kết nổ lực vượt khó khăn đổi mới sáng tạo,củng cố nâng cao chất lượng các hoạt động giáo dục và đào tạo</a:t>
            </a:r>
            <a:r>
              <a:rPr lang="vi-VN" sz="3200" dirty="0" smtClean="0">
                <a:latin typeface="+mj-lt"/>
              </a:rPr>
              <a:t>” đối với giáo dục phổ thông. Mà trong hệ thống giáo dục </a:t>
            </a:r>
            <a:r>
              <a:rPr lang="en-US" sz="3200" dirty="0" err="1" smtClean="0">
                <a:latin typeface="Times New Roman" panose="02020603050405020304" pitchFamily="18" charset="0"/>
                <a:cs typeface="Times New Roman" panose="02020603050405020304" pitchFamily="18" charset="0"/>
              </a:rPr>
              <a:t>phổ</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thông</a:t>
            </a:r>
            <a:r>
              <a:rPr lang="vi-VN" sz="3200" dirty="0" smtClean="0">
                <a:latin typeface="+mj-lt"/>
              </a:rPr>
              <a:t>, </a:t>
            </a:r>
            <a:r>
              <a:rPr lang="vi-VN" sz="3200" dirty="0" smtClean="0">
                <a:latin typeface="+mj-lt"/>
              </a:rPr>
              <a:t>thì bậc tiểu học là bậc nền tảng, nó có ý nghĩa vô cùng quan trọng là bước đầu hình thành nhân cách con người</a:t>
            </a:r>
            <a:r>
              <a:rPr lang="en-US" sz="3200" dirty="0">
                <a:latin typeface="+mj-lt"/>
              </a:rPr>
              <a:t> </a:t>
            </a:r>
            <a:r>
              <a:rPr lang="en-US" sz="3200" dirty="0" err="1" smtClean="0">
                <a:latin typeface="Times New Roman" panose="02020603050405020304" pitchFamily="18" charset="0"/>
                <a:cs typeface="Times New Roman" panose="02020603050405020304" pitchFamily="18" charset="0"/>
              </a:rPr>
              <a:t>và</a:t>
            </a:r>
            <a:r>
              <a:rPr lang="en-US" sz="3200" dirty="0" smtClean="0">
                <a:latin typeface="Times New Roman" panose="02020603050405020304" pitchFamily="18" charset="0"/>
                <a:cs typeface="Times New Roman" panose="02020603050405020304" pitchFamily="18" charset="0"/>
              </a:rPr>
              <a:t> </a:t>
            </a:r>
            <a:r>
              <a:rPr lang="vi-VN" sz="3200" dirty="0" smtClean="0">
                <a:latin typeface="+mj-lt"/>
              </a:rPr>
              <a:t> sự phát triển đúng đắn và lâu dài về đạo đức, trí tuệ, thể chất, thẩm mĩ và các kĩ năng cơ bản để học sinh tiếp tục học Trung học cơ sở. </a:t>
            </a:r>
            <a:endParaRPr lang="en-US" sz="3200" dirty="0">
              <a:latin typeface="+mj-lt"/>
            </a:endParaRPr>
          </a:p>
        </p:txBody>
      </p:sp>
    </p:spTree>
    <p:extLst>
      <p:ext uri="{BB962C8B-B14F-4D97-AF65-F5344CB8AC3E}">
        <p14:creationId xmlns:p14="http://schemas.microsoft.com/office/powerpoint/2010/main" val="30579162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346841" y="457200"/>
            <a:ext cx="11335407" cy="6001643"/>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Để đạt được mục tiêu trên đòi hỏi người dạy học phải có kiến thức sâu và sự hiểu biết nhất định về nội dung chương trình sách giáo khoa, có khả năng hiểu được về tâm sinh lí của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sinh</a:t>
            </a:r>
            <a:r>
              <a:rPr lang="vi-VN"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và khả năng của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sinh</a:t>
            </a:r>
            <a:r>
              <a:rPr lang="vi-VN" sz="3200" dirty="0" smtClean="0">
                <a:latin typeface="Times New Roman" panose="02020603050405020304" pitchFamily="18" charset="0"/>
                <a:cs typeface="Times New Roman" panose="02020603050405020304" pitchFamily="18" charset="0"/>
              </a:rPr>
              <a:t>. Đồng thời người dạy có khả năng sử dụng một cách linh hoạt các phương pháp và hình thức tổ chức dạy học phù hợp với đối tượng học sinh. Là một giáo viên, tôi nhận thấy bản thân giữ vị trí đặc biệt quan trọng trong giảng dạy ở nhà trường. Làm thế nào để đẩy mạnh sự phát triển giáo dục nói chung và làm thế nào để nâng cao chất lượng dạy học trong nhà trường nói riêng,  công tác mũi nhọn của lớp, của trường. Hiện nay </a:t>
            </a:r>
            <a:r>
              <a:rPr lang="en-US" sz="3200" dirty="0" err="1" smtClean="0">
                <a:latin typeface="Times New Roman" panose="02020603050405020304" pitchFamily="18" charset="0"/>
                <a:cs typeface="Times New Roman" panose="02020603050405020304" pitchFamily="18" charset="0"/>
              </a:rPr>
              <a:t>với</a:t>
            </a:r>
            <a:r>
              <a:rPr lang="en-US"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chủ trương của ngành là dạy học theo chuẩn kiến thức kĩ năng của môn học. </a:t>
            </a:r>
            <a:r>
              <a:rPr lang="en-US" sz="3200" dirty="0" err="1" smtClean="0">
                <a:latin typeface="Times New Roman" panose="02020603050405020304" pitchFamily="18" charset="0"/>
                <a:cs typeface="Times New Roman" panose="02020603050405020304" pitchFamily="18" charset="0"/>
              </a:rPr>
              <a:t>Và</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đổi</a:t>
            </a:r>
            <a:r>
              <a:rPr lang="vi-VN" sz="3200" dirty="0" smtClean="0">
                <a:latin typeface="Times New Roman" panose="02020603050405020304" pitchFamily="18" charset="0"/>
                <a:cs typeface="Times New Roman" panose="02020603050405020304" pitchFamily="18" charset="0"/>
              </a:rPr>
              <a:t> mới kiểm tra, đánh giá kết quả học tập và rèn luyện của học sinh:</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2955041"/>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646386" y="536029"/>
            <a:ext cx="11035861" cy="5847755"/>
          </a:xfrm>
          <a:prstGeom prst="rect">
            <a:avLst/>
          </a:prstGeom>
        </p:spPr>
        <p:txBody>
          <a:bodyPr wrap="square">
            <a:spAutoFit/>
          </a:bodyPr>
          <a:lstStyle/>
          <a:p>
            <a:r>
              <a:rPr lang="vi-VN"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Với</a:t>
            </a:r>
            <a:r>
              <a:rPr lang="vi-VN" sz="3400" dirty="0" smtClean="0">
                <a:latin typeface="Times New Roman" panose="02020603050405020304" pitchFamily="18" charset="0"/>
                <a:cs typeface="Times New Roman" panose="02020603050405020304" pitchFamily="18" charset="0"/>
              </a:rPr>
              <a:t> chuẩn kiến thức kỹ năng của </a:t>
            </a:r>
            <a:r>
              <a:rPr lang="vi-VN" sz="3400" dirty="0" smtClean="0">
                <a:latin typeface="Times New Roman" panose="02020603050405020304" pitchFamily="18" charset="0"/>
                <a:cs typeface="Times New Roman" panose="02020603050405020304" pitchFamily="18" charset="0"/>
              </a:rPr>
              <a:t>chương</a:t>
            </a:r>
            <a:r>
              <a:rPr lang="en-US"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trình</a:t>
            </a:r>
            <a:r>
              <a:rPr lang="vi-VN" sz="3400" dirty="0" smtClean="0">
                <a:latin typeface="Times New Roman" panose="02020603050405020304" pitchFamily="18" charset="0"/>
                <a:cs typeface="Times New Roman" panose="02020603050405020304" pitchFamily="18" charset="0"/>
              </a:rPr>
              <a:t> </a:t>
            </a:r>
            <a:r>
              <a:rPr lang="vi-VN" sz="3400" dirty="0" smtClean="0">
                <a:latin typeface="Times New Roman" panose="02020603050405020304" pitchFamily="18" charset="0"/>
                <a:cs typeface="Times New Roman" panose="02020603050405020304" pitchFamily="18" charset="0"/>
              </a:rPr>
              <a:t>hiện hành và thực hiện kế hoạch giáo dục đối với lớp 5 đáp ứng yêu cầu Chương trình giáo dục phổ thông 2018, tích hợp và lồng ghép </a:t>
            </a:r>
            <a:r>
              <a:rPr lang="en-US" sz="3400" dirty="0" smtClean="0">
                <a:latin typeface="Times New Roman" panose="02020603050405020304" pitchFamily="18" charset="0"/>
                <a:cs typeface="Times New Roman" panose="02020603050405020304" pitchFamily="18" charset="0"/>
              </a:rPr>
              <a:t>,</a:t>
            </a:r>
            <a:r>
              <a:rPr lang="en-US" sz="3400" dirty="0" err="1" smtClean="0">
                <a:latin typeface="Times New Roman" panose="02020603050405020304" pitchFamily="18" charset="0"/>
                <a:cs typeface="Times New Roman" panose="02020603050405020304" pitchFamily="18" charset="0"/>
              </a:rPr>
              <a:t>tích</a:t>
            </a:r>
            <a:r>
              <a:rPr lang="en-US"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hợp</a:t>
            </a:r>
            <a:r>
              <a:rPr lang="en-US" sz="3400" dirty="0" smtClean="0">
                <a:latin typeface="Times New Roman" panose="02020603050405020304" pitchFamily="18" charset="0"/>
                <a:cs typeface="Times New Roman" panose="02020603050405020304" pitchFamily="18" charset="0"/>
              </a:rPr>
              <a:t> </a:t>
            </a:r>
            <a:r>
              <a:rPr lang="vi-VN" sz="3400" dirty="0" smtClean="0">
                <a:latin typeface="Times New Roman" panose="02020603050405020304" pitchFamily="18" charset="0"/>
                <a:cs typeface="Times New Roman" panose="02020603050405020304" pitchFamily="18" charset="0"/>
              </a:rPr>
              <a:t>giáo </a:t>
            </a:r>
            <a:r>
              <a:rPr lang="vi-VN" sz="3400" dirty="0" smtClean="0">
                <a:latin typeface="Times New Roman" panose="02020603050405020304" pitchFamily="18" charset="0"/>
                <a:cs typeface="Times New Roman" panose="02020603050405020304" pitchFamily="18" charset="0"/>
              </a:rPr>
              <a:t>dục vệ sinh môi trường, rèn kĩ năng sống cho học sinh, </a:t>
            </a:r>
            <a:r>
              <a:rPr lang="en-US" sz="3400" dirty="0" err="1">
                <a:latin typeface="Times New Roman" panose="02020603050405020304" pitchFamily="18" charset="0"/>
                <a:cs typeface="Times New Roman" panose="02020603050405020304" pitchFamily="18" charset="0"/>
              </a:rPr>
              <a:t>t</a:t>
            </a:r>
            <a:r>
              <a:rPr lang="en-US" sz="3400" dirty="0" err="1" smtClean="0">
                <a:latin typeface="Times New Roman" panose="02020603050405020304" pitchFamily="18" charset="0"/>
                <a:cs typeface="Times New Roman" panose="02020603050405020304" pitchFamily="18" charset="0"/>
              </a:rPr>
              <a:t>ư</a:t>
            </a:r>
            <a:r>
              <a:rPr lang="en-US"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tưởng</a:t>
            </a:r>
            <a:r>
              <a:rPr lang="en-US"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Hồ</a:t>
            </a:r>
            <a:r>
              <a:rPr lang="en-US"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Chí</a:t>
            </a:r>
            <a:r>
              <a:rPr lang="en-US" sz="3400" dirty="0" smtClean="0">
                <a:latin typeface="Times New Roman" panose="02020603050405020304" pitchFamily="18" charset="0"/>
                <a:cs typeface="Times New Roman" panose="02020603050405020304" pitchFamily="18" charset="0"/>
              </a:rPr>
              <a:t> Minh</a:t>
            </a:r>
            <a:r>
              <a:rPr lang="vi-VN" sz="3400" dirty="0" smtClean="0">
                <a:latin typeface="Times New Roman" panose="02020603050405020304" pitchFamily="18" charset="0"/>
                <a:cs typeface="Times New Roman" panose="02020603050405020304" pitchFamily="18" charset="0"/>
              </a:rPr>
              <a:t> và những bài học về đạo đức, lối </a:t>
            </a:r>
            <a:r>
              <a:rPr lang="vi-VN" sz="3400" dirty="0" smtClean="0">
                <a:latin typeface="Times New Roman" panose="02020603050405020304" pitchFamily="18" charset="0"/>
                <a:cs typeface="Times New Roman" panose="02020603050405020304" pitchFamily="18" charset="0"/>
              </a:rPr>
              <a:t>sống</a:t>
            </a:r>
            <a:r>
              <a:rPr lang="en-US" sz="3400" dirty="0">
                <a:latin typeface="Times New Roman" panose="02020603050405020304" pitchFamily="18" charset="0"/>
                <a:cs typeface="Times New Roman" panose="02020603050405020304" pitchFamily="18" charset="0"/>
              </a:rPr>
              <a:t>,</a:t>
            </a:r>
            <a:r>
              <a:rPr lang="vi-VN" sz="3400" dirty="0" smtClean="0">
                <a:latin typeface="Times New Roman" panose="02020603050405020304" pitchFamily="18" charset="0"/>
                <a:cs typeface="Times New Roman" panose="02020603050405020304" pitchFamily="18" charset="0"/>
              </a:rPr>
              <a:t> </a:t>
            </a:r>
            <a:r>
              <a:rPr lang="vi-VN" sz="3400" dirty="0" smtClean="0">
                <a:latin typeface="Times New Roman" panose="02020603050405020304" pitchFamily="18" charset="0"/>
                <a:cs typeface="Times New Roman" panose="02020603050405020304" pitchFamily="18" charset="0"/>
              </a:rPr>
              <a:t>giáo dục quốc </a:t>
            </a:r>
            <a:r>
              <a:rPr lang="vi-VN" sz="3400" dirty="0" smtClean="0">
                <a:latin typeface="Times New Roman" panose="02020603050405020304" pitchFamily="18" charset="0"/>
                <a:cs typeface="Times New Roman" panose="02020603050405020304" pitchFamily="18" charset="0"/>
              </a:rPr>
              <a:t>phòng</a:t>
            </a:r>
            <a:r>
              <a:rPr lang="en-US"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và</a:t>
            </a:r>
            <a:r>
              <a:rPr lang="en-US" sz="3400" dirty="0" smtClean="0">
                <a:latin typeface="Times New Roman" panose="02020603050405020304" pitchFamily="18" charset="0"/>
                <a:cs typeface="Times New Roman" panose="02020603050405020304" pitchFamily="18" charset="0"/>
              </a:rPr>
              <a:t> </a:t>
            </a:r>
            <a:r>
              <a:rPr lang="vi-VN" sz="3400" dirty="0" smtClean="0">
                <a:latin typeface="Times New Roman" panose="02020603050405020304" pitchFamily="18" charset="0"/>
                <a:cs typeface="Times New Roman" panose="02020603050405020304" pitchFamily="18" charset="0"/>
              </a:rPr>
              <a:t>học </a:t>
            </a:r>
            <a:r>
              <a:rPr lang="vi-VN" sz="3400" dirty="0" smtClean="0">
                <a:latin typeface="Times New Roman" panose="02020603050405020304" pitchFamily="18" charset="0"/>
                <a:cs typeface="Times New Roman" panose="02020603050405020304" pitchFamily="18" charset="0"/>
              </a:rPr>
              <a:t>thông qua chơi…</a:t>
            </a:r>
          </a:p>
          <a:p>
            <a:r>
              <a:rPr lang="vi-VN" sz="3400" dirty="0" smtClean="0">
                <a:latin typeface="Times New Roman" panose="02020603050405020304" pitchFamily="18" charset="0"/>
                <a:cs typeface="Times New Roman" panose="02020603050405020304" pitchFamily="18" charset="0"/>
              </a:rPr>
              <a:t>+ Coi trọng sự tiến bộ của học sinh trong học tập và rèn luyện, động viên khuyến khích không gây áp lực cho học sinh khi đánh giá. Tạo điều kiện và cơ hội cho tất cả học sinh hoàn thành chương trình và có những mảng kiến thức mở rộng dành cho đối tượng học sinh có khả năng.</a:t>
            </a:r>
            <a:endParaRPr lang="vi-VN"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72868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Rectangle 1"/>
          <p:cNvSpPr/>
          <p:nvPr/>
        </p:nvSpPr>
        <p:spPr>
          <a:xfrm>
            <a:off x="685800" y="409139"/>
            <a:ext cx="10769600" cy="4031873"/>
          </a:xfrm>
          <a:prstGeom prst="rect">
            <a:avLst/>
          </a:prstGeom>
        </p:spPr>
        <p:txBody>
          <a:bodyPr wrap="square">
            <a:spAutoFit/>
          </a:bodyPr>
          <a:lstStyle/>
          <a:p>
            <a:r>
              <a:rPr lang="vi-VN" sz="3200" dirty="0">
                <a:latin typeface="+mj-lt"/>
              </a:rPr>
              <a:t>+ Việc đổi mới phương pháp dạy học tức là dùng phương pháp dạy học mới một cách hợp lí để tạo cho người học lòng say mê học tập, ham hiểu biết, óc tò mò để có khả năng và phương pháp học tập, tạo ra sự phát triển mới để nâng cao hiệu quả giáo dục . Đổi mới không có nghĩa là phủ nhận hoàn toàn cái hiện hành mà phải </a:t>
            </a:r>
            <a:r>
              <a:rPr lang="en-US" sz="3200" dirty="0" err="1" smtClean="0">
                <a:latin typeface="Times New Roman" panose="02020603050405020304" pitchFamily="18" charset="0"/>
                <a:cs typeface="Times New Roman" panose="02020603050405020304" pitchFamily="18" charset="0"/>
              </a:rPr>
              <a:t>kế</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thừa</a:t>
            </a:r>
            <a:r>
              <a:rPr lang="vi-VN" sz="3200" dirty="0" smtClean="0">
                <a:latin typeface="Times New Roman" panose="02020603050405020304" pitchFamily="18" charset="0"/>
                <a:cs typeface="Times New Roman" panose="02020603050405020304" pitchFamily="18" charset="0"/>
              </a:rPr>
              <a:t> </a:t>
            </a:r>
            <a:r>
              <a:rPr lang="vi-VN" sz="3200" dirty="0">
                <a:latin typeface="+mj-lt"/>
              </a:rPr>
              <a:t>sự phát huy những thành tựu đã đạt được. Đồng thời tạo ra được sự phối hợp chặt chẽ giữa phương pháp dạy học truyền thống và phương pháp hiện đại.</a:t>
            </a:r>
            <a:endParaRPr lang="en-US" sz="3200" dirty="0">
              <a:latin typeface="+mj-lt"/>
            </a:endParaRPr>
          </a:p>
        </p:txBody>
      </p:sp>
    </p:spTree>
    <p:extLst>
      <p:ext uri="{BB962C8B-B14F-4D97-AF65-F5344CB8AC3E}">
        <p14:creationId xmlns:p14="http://schemas.microsoft.com/office/powerpoint/2010/main" val="2938083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394138" y="362607"/>
            <a:ext cx="11288110" cy="2554545"/>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Xuất phát từ cơ sở lí luận và thực tiễn của lớp. Tôi mạnh dạn chọn chủ đề nghiên cứu là: “</a:t>
            </a:r>
            <a:r>
              <a:rPr lang="vi-VN" sz="3200" dirty="0" smtClean="0">
                <a:solidFill>
                  <a:srgbClr val="FF0000"/>
                </a:solidFill>
                <a:latin typeface="Times New Roman" panose="02020603050405020304" pitchFamily="18" charset="0"/>
                <a:cs typeface="Times New Roman" panose="02020603050405020304" pitchFamily="18" charset="0"/>
              </a:rPr>
              <a:t>Một số giải pháp nâng cao chất lượng dạy và học ở </a:t>
            </a:r>
            <a:r>
              <a:rPr lang="en-US" sz="3200" dirty="0" err="1" smtClean="0">
                <a:solidFill>
                  <a:srgbClr val="FF0000"/>
                </a:solidFill>
                <a:latin typeface="Times New Roman" panose="02020603050405020304" pitchFamily="18" charset="0"/>
                <a:cs typeface="Times New Roman" panose="02020603050405020304" pitchFamily="18" charset="0"/>
              </a:rPr>
              <a:t>lớp</a:t>
            </a:r>
            <a:r>
              <a:rPr lang="vi-VN" sz="3200" dirty="0" smtClean="0">
                <a:latin typeface="Times New Roman" panose="02020603050405020304" pitchFamily="18" charset="0"/>
                <a:cs typeface="Times New Roman" panose="02020603050405020304" pitchFamily="18" charset="0"/>
              </a:rPr>
              <a:t>” nhằm góp một phần nhỏ</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để</a:t>
            </a:r>
            <a:r>
              <a:rPr lang="vi-VN" sz="3200" dirty="0" smtClean="0">
                <a:latin typeface="Times New Roman" panose="02020603050405020304" pitchFamily="18" charset="0"/>
                <a:cs typeface="Times New Roman" panose="02020603050405020304" pitchFamily="18" charset="0"/>
              </a:rPr>
              <a:t> đẩy mạnh sự phát triển giáo dục, nâng cao chất lượng dạy - học và đẩy mạnh công tác mũi nhọn của </a:t>
            </a:r>
            <a:r>
              <a:rPr lang="en-US" sz="3200" dirty="0" err="1" smtClean="0">
                <a:latin typeface="Times New Roman" panose="02020603050405020304" pitchFamily="18" charset="0"/>
                <a:cs typeface="Times New Roman" panose="02020603050405020304" pitchFamily="18" charset="0"/>
              </a:rPr>
              <a:t>lớp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trường</a:t>
            </a:r>
            <a:r>
              <a:rPr lang="vi-VN" sz="3200" dirty="0" smtClean="0">
                <a:latin typeface="Times New Roman" panose="02020603050405020304" pitchFamily="18" charset="0"/>
                <a:cs typeface="Times New Roman" panose="02020603050405020304" pitchFamily="18" charset="0"/>
              </a:rPr>
              <a:t>.</a:t>
            </a:r>
            <a:endParaRPr lang="vi-V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2933650"/>
      </p:ext>
    </p:extLst>
  </p:cSld>
  <p:clrMapOvr>
    <a:masterClrMapping/>
  </p:clrMapOvr>
  <p:transition spd="slow">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331076" y="338050"/>
            <a:ext cx="11524593" cy="6124754"/>
          </a:xfrm>
          <a:prstGeom prst="rect">
            <a:avLst/>
          </a:prstGeom>
        </p:spPr>
        <p:txBody>
          <a:bodyPr wrap="square">
            <a:spAutoFit/>
          </a:bodyPr>
          <a:lstStyle/>
          <a:p>
            <a:r>
              <a:rPr lang="en-US" sz="2800" dirty="0">
                <a:latin typeface="Times New Roman" panose="02020603050405020304" pitchFamily="18" charset="0"/>
                <a:cs typeface="Times New Roman" panose="02020603050405020304" pitchFamily="18" charset="0"/>
              </a:rPr>
              <a:t>I</a:t>
            </a:r>
            <a:r>
              <a:rPr lang="vi-VN" sz="2800" dirty="0" smtClean="0">
                <a:latin typeface="Times New Roman" panose="02020603050405020304" pitchFamily="18" charset="0"/>
                <a:cs typeface="Times New Roman" panose="02020603050405020304" pitchFamily="18" charset="0"/>
              </a:rPr>
              <a:t>I. </a:t>
            </a:r>
            <a:r>
              <a:rPr lang="vi-VN" sz="2800" dirty="0" smtClean="0">
                <a:solidFill>
                  <a:srgbClr val="FF0000"/>
                </a:solidFill>
                <a:latin typeface="Times New Roman" panose="02020603050405020304" pitchFamily="18" charset="0"/>
                <a:cs typeface="Times New Roman" panose="02020603050405020304" pitchFamily="18" charset="0"/>
              </a:rPr>
              <a:t>THỰC TRẠNG CÔNG TÁC DẠY VÀ HỌC TRONG </a:t>
            </a:r>
            <a:r>
              <a:rPr lang="en-US" sz="2800" dirty="0" smtClean="0">
                <a:solidFill>
                  <a:srgbClr val="FF0000"/>
                </a:solidFill>
                <a:latin typeface="Times New Roman" panose="02020603050405020304" pitchFamily="18" charset="0"/>
                <a:cs typeface="Times New Roman" panose="02020603050405020304" pitchFamily="18" charset="0"/>
              </a:rPr>
              <a:t>LỚP</a:t>
            </a:r>
            <a:endParaRPr lang="vi-VN" sz="2800" dirty="0" smtClean="0">
              <a:solidFill>
                <a:srgbClr val="FF0000"/>
              </a:solidFill>
              <a:latin typeface="Times New Roman" panose="02020603050405020304" pitchFamily="18" charset="0"/>
              <a:cs typeface="Times New Roman" panose="02020603050405020304" pitchFamily="18" charset="0"/>
            </a:endParaRPr>
          </a:p>
          <a:p>
            <a:r>
              <a:rPr lang="vi-VN" sz="2800" dirty="0" smtClean="0">
                <a:latin typeface="Times New Roman" panose="02020603050405020304" pitchFamily="18" charset="0"/>
                <a:cs typeface="Times New Roman" panose="02020603050405020304" pitchFamily="18" charset="0"/>
              </a:rPr>
              <a:t>1. </a:t>
            </a:r>
            <a:r>
              <a:rPr lang="vi-VN" sz="2800" dirty="0" smtClean="0">
                <a:solidFill>
                  <a:srgbClr val="FF0000"/>
                </a:solidFill>
                <a:latin typeface="Times New Roman" panose="02020603050405020304" pitchFamily="18" charset="0"/>
                <a:cs typeface="Times New Roman" panose="02020603050405020304" pitchFamily="18" charset="0"/>
              </a:rPr>
              <a:t>Ưu điểm</a:t>
            </a:r>
          </a:p>
          <a:p>
            <a:r>
              <a:rPr lang="vi-VN" sz="2800" dirty="0" smtClean="0">
                <a:latin typeface="Times New Roman" panose="02020603050405020304" pitchFamily="18" charset="0"/>
                <a:cs typeface="Times New Roman" panose="02020603050405020304" pitchFamily="18" charset="0"/>
              </a:rPr>
              <a:t>  - 100% học sinh có sách vở và dụng cụ học tập đầy đủ.</a:t>
            </a:r>
          </a:p>
          <a:p>
            <a:r>
              <a:rPr lang="vi-VN" sz="2800" dirty="0" smtClean="0">
                <a:latin typeface="Times New Roman" panose="02020603050405020304" pitchFamily="18" charset="0"/>
                <a:cs typeface="Times New Roman" panose="02020603050405020304" pitchFamily="18" charset="0"/>
              </a:rPr>
              <a:t>  - Nhiều học sinh chăm ngoan tích cực trong học tập và rèn luyện.</a:t>
            </a:r>
          </a:p>
          <a:p>
            <a:r>
              <a:rPr lang="vi-VN" sz="2800" dirty="0" smtClean="0">
                <a:latin typeface="Times New Roman" panose="02020603050405020304" pitchFamily="18" charset="0"/>
                <a:cs typeface="Times New Roman" panose="02020603050405020304" pitchFamily="18" charset="0"/>
              </a:rPr>
              <a:t>  - Học sinh đoàn kết biết quan tâm giúp đỡ bạn bè.</a:t>
            </a:r>
          </a:p>
          <a:p>
            <a:r>
              <a:rPr lang="vi-VN" sz="2800" dirty="0" smtClean="0">
                <a:latin typeface="Times New Roman" panose="02020603050405020304" pitchFamily="18" charset="0"/>
                <a:cs typeface="Times New Roman" panose="02020603050405020304" pitchFamily="18" charset="0"/>
              </a:rPr>
              <a:t>  - Bản thân tôi luôn lắng nghe và học hỏi từ đồng nghiệp về giảng dạy và giáo dục.Luôn luôn tìm tòi đổi mới cách quản lí và tổ chức dạy học . Luôn nghiêm túc trong dạy và học.</a:t>
            </a:r>
          </a:p>
          <a:p>
            <a:r>
              <a:rPr lang="vi-VN" sz="2800" dirty="0" smtClean="0">
                <a:solidFill>
                  <a:srgbClr val="FF0000"/>
                </a:solidFill>
                <a:latin typeface="Times New Roman" panose="02020603050405020304" pitchFamily="18" charset="0"/>
                <a:cs typeface="Times New Roman" panose="02020603050405020304" pitchFamily="18" charset="0"/>
              </a:rPr>
              <a:t>2. Một số hạn chế và nguyên nhân hạn chế</a:t>
            </a:r>
            <a:r>
              <a:rPr lang="vi-VN" sz="2800" dirty="0" smtClean="0">
                <a:latin typeface="Times New Roman" panose="02020603050405020304" pitchFamily="18" charset="0"/>
                <a:cs typeface="Times New Roman" panose="02020603050405020304" pitchFamily="18" charset="0"/>
              </a:rPr>
              <a:t>:</a:t>
            </a:r>
          </a:p>
          <a:p>
            <a:r>
              <a:rPr lang="vi-VN"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K</a:t>
            </a:r>
            <a:r>
              <a:rPr lang="vi-VN" sz="2800" dirty="0" smtClean="0">
                <a:latin typeface="Times New Roman" panose="02020603050405020304" pitchFamily="18" charset="0"/>
                <a:cs typeface="Times New Roman" panose="02020603050405020304" pitchFamily="18" charset="0"/>
              </a:rPr>
              <a:t>hả năng tiếp thu bài </a:t>
            </a:r>
            <a:r>
              <a:rPr lang="en-US" sz="2800" dirty="0" err="1" smtClean="0">
                <a:latin typeface="Times New Roman" panose="02020603050405020304" pitchFamily="18" charset="0"/>
                <a:cs typeface="Times New Roman" panose="02020603050405020304" pitchFamily="18" charset="0"/>
              </a:rPr>
              <a:t>trong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lớp</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đồng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đều</a:t>
            </a:r>
            <a:r>
              <a:rPr lang="en-US" sz="2800" dirty="0" smtClean="0">
                <a:latin typeface="Times New Roman" panose="02020603050405020304" pitchFamily="18" charset="0"/>
                <a:cs typeface="Times New Roman" panose="02020603050405020304" pitchFamily="18" charset="0"/>
              </a:rPr>
              <a:t> </a:t>
            </a:r>
            <a:r>
              <a:rPr lang="vi-VN" sz="2800" dirty="0" smtClean="0">
                <a:latin typeface="Times New Roman" panose="02020603050405020304" pitchFamily="18" charset="0"/>
                <a:cs typeface="Times New Roman" panose="02020603050405020304" pitchFamily="18" charset="0"/>
              </a:rPr>
              <a:t>như: học sinh Hoàn thành </a:t>
            </a:r>
            <a:r>
              <a:rPr lang="vi-VN" sz="2800" dirty="0" smtClean="0">
                <a:latin typeface="Times New Roman" panose="02020603050405020304" pitchFamily="18" charset="0"/>
                <a:cs typeface="Times New Roman" panose="02020603050405020304" pitchFamily="18" charset="0"/>
              </a:rPr>
              <a:t>tốt,học </a:t>
            </a:r>
            <a:r>
              <a:rPr lang="vi-VN" sz="2800" dirty="0" smtClean="0">
                <a:latin typeface="Times New Roman" panose="02020603050405020304" pitchFamily="18" charset="0"/>
                <a:cs typeface="Times New Roman" panose="02020603050405020304" pitchFamily="18" charset="0"/>
              </a:rPr>
              <a:t>sinh Hoàn thành, học sinh Chưa hoàn thành và học sinh có năng </a:t>
            </a:r>
            <a:r>
              <a:rPr lang="vi-VN" sz="2800" dirty="0" smtClean="0">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tốt</a:t>
            </a:r>
            <a:r>
              <a:rPr lang="en-US" sz="2800" dirty="0" smtClean="0">
                <a:latin typeface="Times New Roman" panose="02020603050405020304" pitchFamily="18" charset="0"/>
                <a:cs typeface="Times New Roman" panose="02020603050405020304" pitchFamily="18" charset="0"/>
              </a:rPr>
              <a:t>.</a:t>
            </a:r>
            <a:r>
              <a:rPr lang="vi-VN" sz="2800" dirty="0" smtClean="0">
                <a:latin typeface="Times New Roman" panose="02020603050405020304" pitchFamily="18" charset="0"/>
                <a:cs typeface="Times New Roman" panose="02020603050405020304" pitchFamily="18" charset="0"/>
              </a:rPr>
              <a:t> </a:t>
            </a:r>
            <a:endParaRPr lang="vi-VN" sz="2800" dirty="0" smtClean="0">
              <a:latin typeface="Times New Roman" panose="02020603050405020304" pitchFamily="18" charset="0"/>
              <a:cs typeface="Times New Roman" panose="02020603050405020304" pitchFamily="18" charset="0"/>
            </a:endParaRPr>
          </a:p>
          <a:p>
            <a:r>
              <a:rPr lang="vi-VN" sz="2800" dirty="0" smtClean="0">
                <a:latin typeface="Times New Roman" panose="02020603050405020304" pitchFamily="18" charset="0"/>
                <a:cs typeface="Times New Roman" panose="02020603050405020304" pitchFamily="18" charset="0"/>
              </a:rPr>
              <a:t>   -Do </a:t>
            </a:r>
            <a:r>
              <a:rPr lang="en-US" sz="2800" dirty="0" err="1" smtClean="0">
                <a:latin typeface="Times New Roman" panose="02020603050405020304" pitchFamily="18" charset="0"/>
                <a:cs typeface="Times New Roman" panose="02020603050405020304" pitchFamily="18" charset="0"/>
              </a:rPr>
              <a:t>một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số</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em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còn</a:t>
            </a:r>
            <a:r>
              <a:rPr lang="en-US" sz="2800" dirty="0" smtClean="0">
                <a:latin typeface="Times New Roman" panose="02020603050405020304" pitchFamily="18" charset="0"/>
                <a:cs typeface="Times New Roman" panose="02020603050405020304" pitchFamily="18" charset="0"/>
              </a:rPr>
              <a:t> ham </a:t>
            </a:r>
            <a:r>
              <a:rPr lang="en-US" sz="2800" dirty="0" err="1" smtClean="0">
                <a:latin typeface="Times New Roman" panose="02020603050405020304" pitchFamily="18" charset="0"/>
                <a:cs typeface="Times New Roman" panose="02020603050405020304" pitchFamily="18" charset="0"/>
              </a:rPr>
              <a:t>chơi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thường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xuyên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xem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điện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thoại</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lười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học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bài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a:t>
            </a:r>
            <a:r>
              <a:rPr lang="vi-VN" sz="2800" dirty="0" smtClean="0">
                <a:latin typeface="Times New Roman" panose="02020603050405020304" pitchFamily="18" charset="0"/>
                <a:cs typeface="Times New Roman" panose="02020603050405020304" pitchFamily="18" charset="0"/>
              </a:rPr>
              <a:t>còn </a:t>
            </a:r>
            <a:r>
              <a:rPr lang="en-US" sz="2800" dirty="0" err="1" smtClean="0">
                <a:latin typeface="Times New Roman" panose="02020603050405020304" pitchFamily="18" charset="0"/>
                <a:cs typeface="Times New Roman" panose="02020603050405020304" pitchFamily="18" charset="0"/>
              </a:rPr>
              <a:t>một</a:t>
            </a:r>
            <a:r>
              <a:rPr lang="vi-VN" sz="2800" dirty="0" smtClean="0">
                <a:latin typeface="Times New Roman" panose="02020603050405020304" pitchFamily="18" charset="0"/>
                <a:cs typeface="Times New Roman" panose="02020603050405020304" pitchFamily="18" charset="0"/>
              </a:rPr>
              <a:t> </a:t>
            </a:r>
            <a:r>
              <a:rPr lang="vi-VN" sz="2800" dirty="0" smtClean="0">
                <a:latin typeface="Times New Roman" panose="02020603050405020304" pitchFamily="18" charset="0"/>
                <a:cs typeface="Times New Roman" panose="02020603050405020304" pitchFamily="18" charset="0"/>
              </a:rPr>
              <a:t>ít phụ huynh </a:t>
            </a:r>
            <a:r>
              <a:rPr lang="vi-VN" sz="2800" dirty="0" smtClean="0">
                <a:latin typeface="Times New Roman" panose="02020603050405020304" pitchFamily="18" charset="0"/>
                <a:cs typeface="Times New Roman" panose="02020603050405020304" pitchFamily="18" charset="0"/>
              </a:rPr>
              <a:t>thiếu </a:t>
            </a:r>
            <a:r>
              <a:rPr lang="vi-VN" sz="2800" dirty="0" smtClean="0">
                <a:latin typeface="Times New Roman" panose="02020603050405020304" pitchFamily="18" charset="0"/>
                <a:cs typeface="Times New Roman" panose="02020603050405020304" pitchFamily="18" charset="0"/>
              </a:rPr>
              <a:t>sự phối hợp để giáo dục học sinh, dò bài không thuộc báo cho phụ huynh nhưng phụ </a:t>
            </a:r>
            <a:r>
              <a:rPr lang="vi-VN" sz="2800" dirty="0" smtClean="0">
                <a:latin typeface="Times New Roman" panose="02020603050405020304" pitchFamily="18" charset="0"/>
                <a:cs typeface="Times New Roman" panose="02020603050405020304" pitchFamily="18" charset="0"/>
              </a:rPr>
              <a:t>huynh 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nhắc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nhở</a:t>
            </a:r>
            <a:r>
              <a:rPr lang="en-US" sz="2800" dirty="0" smtClean="0">
                <a:latin typeface="Times New Roman" panose="02020603050405020304" pitchFamily="18" charset="0"/>
                <a:cs typeface="Times New Roman" panose="02020603050405020304" pitchFamily="18" charset="0"/>
              </a:rPr>
              <a:t> con </a:t>
            </a:r>
            <a:r>
              <a:rPr lang="en-US" sz="2800" dirty="0" err="1" smtClean="0">
                <a:latin typeface="Times New Roman" panose="02020603050405020304" pitchFamily="18" charset="0"/>
                <a:cs typeface="Times New Roman" panose="02020603050405020304" pitchFamily="18" charset="0"/>
              </a:rPr>
              <a:t>em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học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bài</a:t>
            </a:r>
            <a:r>
              <a:rPr lang="en-US" sz="2800" dirty="0" smtClean="0">
                <a:latin typeface="Times New Roman" panose="02020603050405020304" pitchFamily="18" charset="0"/>
                <a:cs typeface="Times New Roman" panose="02020603050405020304" pitchFamily="18" charset="0"/>
              </a:rPr>
              <a:t>….</a:t>
            </a:r>
            <a:endParaRPr lang="vi-V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06815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667406" y="407726"/>
            <a:ext cx="10841421" cy="4031873"/>
          </a:xfrm>
          <a:prstGeom prst="rect">
            <a:avLst/>
          </a:prstGeom>
        </p:spPr>
        <p:txBody>
          <a:bodyPr wrap="square">
            <a:spAutoFit/>
          </a:bodyPr>
          <a:lstStyle/>
          <a:p>
            <a:r>
              <a:rPr lang="vi-VN" sz="3200" b="1" dirty="0" smtClean="0">
                <a:solidFill>
                  <a:srgbClr val="FF0000"/>
                </a:solidFill>
                <a:latin typeface="Times New Roman" panose="02020603050405020304" pitchFamily="18" charset="0"/>
                <a:cs typeface="Times New Roman" panose="02020603050405020304" pitchFamily="18" charset="0"/>
              </a:rPr>
              <a:t>II</a:t>
            </a:r>
            <a:r>
              <a:rPr lang="en-US" sz="3200" b="1" dirty="0" smtClean="0">
                <a:solidFill>
                  <a:srgbClr val="FF0000"/>
                </a:solidFill>
                <a:latin typeface="Times New Roman" panose="02020603050405020304" pitchFamily="18" charset="0"/>
                <a:cs typeface="Times New Roman" panose="02020603050405020304" pitchFamily="18" charset="0"/>
              </a:rPr>
              <a:t>I</a:t>
            </a:r>
            <a:r>
              <a:rPr lang="vi-VN" sz="3200" b="1" dirty="0" smtClean="0">
                <a:solidFill>
                  <a:srgbClr val="FF0000"/>
                </a:solidFill>
                <a:latin typeface="Times New Roman" panose="02020603050405020304" pitchFamily="18" charset="0"/>
                <a:cs typeface="Times New Roman" panose="02020603050405020304" pitchFamily="18" charset="0"/>
              </a:rPr>
              <a:t>. </a:t>
            </a:r>
            <a:r>
              <a:rPr lang="vi-VN" sz="3200" b="1" dirty="0">
                <a:solidFill>
                  <a:srgbClr val="FF0000"/>
                </a:solidFill>
                <a:latin typeface="Times New Roman" panose="02020603050405020304" pitchFamily="18" charset="0"/>
                <a:cs typeface="Times New Roman" panose="02020603050405020304" pitchFamily="18" charset="0"/>
              </a:rPr>
              <a:t>MỘT SỐ GIẢI PHÁP NHẰM NÂNG CAO CHẤT LƯỢNG DẠY VÀ HỌC CỦA Ở LỚP</a:t>
            </a:r>
          </a:p>
          <a:p>
            <a:r>
              <a:rPr lang="en-US" sz="3200" b="1" dirty="0">
                <a:solidFill>
                  <a:srgbClr val="FF0000"/>
                </a:solidFill>
                <a:latin typeface="Times New Roman" panose="02020603050405020304" pitchFamily="18" charset="0"/>
                <a:cs typeface="Times New Roman" panose="02020603050405020304" pitchFamily="18" charset="0"/>
              </a:rPr>
              <a:t>1</a:t>
            </a:r>
            <a:r>
              <a:rPr lang="en-US" sz="3200" b="1" dirty="0" smtClean="0">
                <a:solidFill>
                  <a:srgbClr val="FF0000"/>
                </a:solidFill>
                <a:latin typeface="Times New Roman" panose="02020603050405020304" pitchFamily="18" charset="0"/>
                <a:cs typeface="Times New Roman" panose="02020603050405020304" pitchFamily="18" charset="0"/>
              </a:rPr>
              <a:t>.</a:t>
            </a:r>
            <a:r>
              <a:rPr lang="en-US" sz="3200" b="1" u="sng" dirty="0" smtClean="0">
                <a:solidFill>
                  <a:srgbClr val="FF0000"/>
                </a:solidFill>
                <a:latin typeface="Times New Roman" panose="02020603050405020304" pitchFamily="18" charset="0"/>
                <a:cs typeface="Times New Roman" panose="02020603050405020304" pitchFamily="18" charset="0"/>
              </a:rPr>
              <a:t>Công </a:t>
            </a:r>
            <a:r>
              <a:rPr lang="en-US" sz="3200" b="1" u="sng" dirty="0" err="1" smtClean="0">
                <a:solidFill>
                  <a:srgbClr val="FF0000"/>
                </a:solidFill>
                <a:latin typeface="Times New Roman" panose="02020603050405020304" pitchFamily="18" charset="0"/>
                <a:cs typeface="Times New Roman" panose="02020603050405020304" pitchFamily="18" charset="0"/>
              </a:rPr>
              <a:t>tác</a:t>
            </a:r>
            <a:r>
              <a:rPr lang="en-US" sz="3200" b="1" u="sng" dirty="0" smtClean="0">
                <a:solidFill>
                  <a:srgbClr val="FF0000"/>
                </a:solidFill>
                <a:latin typeface="Times New Roman" panose="02020603050405020304" pitchFamily="18" charset="0"/>
                <a:cs typeface="Times New Roman" panose="02020603050405020304" pitchFamily="18" charset="0"/>
              </a:rPr>
              <a:t> </a:t>
            </a:r>
            <a:r>
              <a:rPr lang="en-US" sz="3200" b="1" u="sng" dirty="0" err="1" smtClean="0">
                <a:solidFill>
                  <a:srgbClr val="FF0000"/>
                </a:solidFill>
                <a:latin typeface="Times New Roman" panose="02020603050405020304" pitchFamily="18" charset="0"/>
                <a:cs typeface="Times New Roman" panose="02020603050405020304" pitchFamily="18" charset="0"/>
              </a:rPr>
              <a:t>chủ</a:t>
            </a:r>
            <a:r>
              <a:rPr lang="en-US" sz="3200" b="1" u="sng" dirty="0" smtClean="0">
                <a:solidFill>
                  <a:srgbClr val="FF0000"/>
                </a:solidFill>
                <a:latin typeface="Times New Roman" panose="02020603050405020304" pitchFamily="18" charset="0"/>
                <a:cs typeface="Times New Roman" panose="02020603050405020304" pitchFamily="18" charset="0"/>
              </a:rPr>
              <a:t> </a:t>
            </a:r>
            <a:r>
              <a:rPr lang="en-US" sz="3200" b="1" u="sng" dirty="0" err="1" smtClean="0">
                <a:solidFill>
                  <a:srgbClr val="FF0000"/>
                </a:solidFill>
                <a:latin typeface="Times New Roman" panose="02020603050405020304" pitchFamily="18" charset="0"/>
                <a:cs typeface="Times New Roman" panose="02020603050405020304" pitchFamily="18" charset="0"/>
              </a:rPr>
              <a:t>nhiệm</a:t>
            </a:r>
            <a:endParaRPr lang="en-US" sz="3200" b="1" u="sng" dirty="0" smtClean="0">
              <a:solidFill>
                <a:srgbClr val="FF0000"/>
              </a:solidFill>
              <a:latin typeface="Times New Roman" panose="02020603050405020304" pitchFamily="18" charset="0"/>
              <a:cs typeface="Times New Roman" panose="02020603050405020304" pitchFamily="18" charset="0"/>
            </a:endParaRPr>
          </a:p>
          <a:p>
            <a:r>
              <a:rPr lang="en-US" sz="3200" dirty="0" smtClean="0">
                <a:solidFill>
                  <a:srgbClr val="FF0000"/>
                </a:solidFill>
                <a:latin typeface="+mj-lt"/>
              </a:rPr>
              <a:t>   </a:t>
            </a:r>
            <a:r>
              <a:rPr lang="vi-VN" sz="3200" dirty="0" smtClean="0">
                <a:solidFill>
                  <a:srgbClr val="FF0000"/>
                </a:solidFill>
                <a:latin typeface="+mj-lt"/>
              </a:rPr>
              <a:t>Biện </a:t>
            </a:r>
            <a:r>
              <a:rPr lang="vi-VN" sz="3200" dirty="0">
                <a:solidFill>
                  <a:srgbClr val="FF0000"/>
                </a:solidFill>
                <a:latin typeface="+mj-lt"/>
              </a:rPr>
              <a:t>pháp </a:t>
            </a:r>
            <a:r>
              <a:rPr lang="en-US" sz="3200" dirty="0" smtClean="0">
                <a:solidFill>
                  <a:srgbClr val="FF0000"/>
                </a:solidFill>
                <a:latin typeface="+mj-lt"/>
              </a:rPr>
              <a:t>1</a:t>
            </a:r>
            <a:r>
              <a:rPr lang="vi-VN" sz="3200" dirty="0" smtClean="0">
                <a:solidFill>
                  <a:srgbClr val="FF0000"/>
                </a:solidFill>
                <a:latin typeface="+mj-lt"/>
              </a:rPr>
              <a:t>: </a:t>
            </a:r>
            <a:r>
              <a:rPr lang="vi-VN" sz="3200" dirty="0">
                <a:solidFill>
                  <a:srgbClr val="FF0000"/>
                </a:solidFill>
                <a:latin typeface="+mj-lt"/>
              </a:rPr>
              <a:t>Xây dựng đội ngũ cán bộ lớp giỏi quản lý, tổ chức, kiểm tra.</a:t>
            </a:r>
          </a:p>
          <a:p>
            <a:r>
              <a:rPr lang="vi-VN" sz="3200" dirty="0">
                <a:latin typeface="+mj-lt"/>
              </a:rPr>
              <a:t>     Trước hết , những học sinh được chọn làm cán bộ lớp bao giờ cũng phải gương mẫu trước các bạn về mọi mặt: Học tập, kỷ luật, tham gia các hoạt động, đối xử với bạn bè....</a:t>
            </a:r>
          </a:p>
        </p:txBody>
      </p:sp>
    </p:spTree>
    <p:extLst>
      <p:ext uri="{BB962C8B-B14F-4D97-AF65-F5344CB8AC3E}">
        <p14:creationId xmlns:p14="http://schemas.microsoft.com/office/powerpoint/2010/main" val="2242103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378372" y="491128"/>
            <a:ext cx="11571890" cy="304698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 </a:t>
            </a:r>
            <a:r>
              <a:rPr lang="vi-VN" sz="3200" dirty="0">
                <a:solidFill>
                  <a:srgbClr val="FF0000"/>
                </a:solidFill>
                <a:latin typeface="Times New Roman" panose="02020603050405020304" pitchFamily="18" charset="0"/>
                <a:cs typeface="Times New Roman" panose="02020603050405020304" pitchFamily="18" charset="0"/>
              </a:rPr>
              <a:t>Biện pháp </a:t>
            </a:r>
            <a:r>
              <a:rPr lang="en-US" sz="3200" dirty="0" smtClean="0">
                <a:solidFill>
                  <a:srgbClr val="FF0000"/>
                </a:solidFill>
                <a:latin typeface="Times New Roman" panose="02020603050405020304" pitchFamily="18" charset="0"/>
                <a:cs typeface="Times New Roman" panose="02020603050405020304" pitchFamily="18" charset="0"/>
              </a:rPr>
              <a:t>2</a:t>
            </a:r>
            <a:r>
              <a:rPr lang="vi-VN" sz="3200" dirty="0" smtClean="0">
                <a:solidFill>
                  <a:srgbClr val="FF0000"/>
                </a:solidFill>
                <a:latin typeface="Times New Roman" panose="02020603050405020304" pitchFamily="18" charset="0"/>
                <a:cs typeface="Times New Roman" panose="02020603050405020304" pitchFamily="18" charset="0"/>
              </a:rPr>
              <a:t>: </a:t>
            </a:r>
            <a:r>
              <a:rPr lang="vi-VN" sz="3200" dirty="0">
                <a:solidFill>
                  <a:srgbClr val="FF0000"/>
                </a:solidFill>
                <a:latin typeface="Times New Roman" panose="02020603050405020304" pitchFamily="18" charset="0"/>
                <a:cs typeface="Times New Roman" panose="02020603050405020304" pitchFamily="18" charset="0"/>
              </a:rPr>
              <a:t>Khảo sát đối tượng học sinh để đưa ra những phương pháp giáo dục phù hợp</a:t>
            </a:r>
            <a:endParaRPr lang="vi-VN" sz="3200" dirty="0" smtClean="0">
              <a:solidFill>
                <a:srgbClr val="FF0000"/>
              </a:solidFill>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a:t>
            </a:r>
            <a:r>
              <a:rPr lang="vi-VN" sz="3200" dirty="0" smtClean="0">
                <a:latin typeface="Times New Roman" panose="02020603050405020304" pitchFamily="18" charset="0"/>
                <a:cs typeface="Times New Roman" panose="02020603050405020304" pitchFamily="18" charset="0"/>
              </a:rPr>
              <a:t>Ngày tựu t</a:t>
            </a:r>
            <a:r>
              <a:rPr lang="en-US" sz="3200" dirty="0" err="1" smtClean="0">
                <a:latin typeface="Times New Roman" panose="02020603050405020304" pitchFamily="18" charset="0"/>
                <a:cs typeface="Times New Roman" panose="02020603050405020304" pitchFamily="18" charset="0"/>
              </a:rPr>
              <a:t>rường</a:t>
            </a:r>
            <a:r>
              <a:rPr lang="vi-VN" sz="3200" dirty="0" smtClean="0">
                <a:latin typeface="Times New Roman" panose="02020603050405020304" pitchFamily="18" charset="0"/>
                <a:cs typeface="Times New Roman" panose="02020603050405020304" pitchFamily="18" charset="0"/>
              </a:rPr>
              <a:t> tôi nhận lớp trước hết tôi kiểm tra nề nếp, tóc tai, ăn mặc như thế nào, móng tay để dài hay không tôi nhắc nhở các em thực hiện tốt ngay tuần đầu tiên trước khi vào khai giảng năm học.</a:t>
            </a:r>
            <a:endParaRPr lang="en-US" sz="3200" dirty="0" smtClean="0">
              <a:latin typeface="Times New Roman" panose="02020603050405020304" pitchFamily="18" charset="0"/>
              <a:cs typeface="Times New Roman" panose="02020603050405020304" pitchFamily="18" charset="0"/>
            </a:endParaRPr>
          </a:p>
          <a:p>
            <a:r>
              <a:rPr lang="vi-VN" sz="3200" dirty="0" smtClean="0">
                <a:latin typeface="Times New Roman" panose="02020603050405020304" pitchFamily="18" charset="0"/>
                <a:cs typeface="Times New Roman" panose="02020603050405020304" pitchFamily="18" charset="0"/>
              </a:rPr>
              <a:t> </a:t>
            </a:r>
            <a:endParaRPr lang="vi-VN" sz="32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585694" y="3286991"/>
            <a:ext cx="8116872" cy="3271463"/>
          </a:xfrm>
          <a:prstGeom prst="rect">
            <a:avLst/>
          </a:prstGeom>
        </p:spPr>
      </p:pic>
    </p:spTree>
    <p:extLst>
      <p:ext uri="{BB962C8B-B14F-4D97-AF65-F5344CB8AC3E}">
        <p14:creationId xmlns:p14="http://schemas.microsoft.com/office/powerpoint/2010/main" val="32732921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462454" y="152088"/>
            <a:ext cx="11503573" cy="2062103"/>
          </a:xfrm>
          <a:prstGeom prst="rect">
            <a:avLst/>
          </a:prstGeom>
        </p:spPr>
        <p:txBody>
          <a:bodyPr wrap="square">
            <a:spAutoFit/>
          </a:bodyPr>
          <a:lstStyle/>
          <a:p>
            <a:r>
              <a:rPr lang="vi-VN" sz="3200" dirty="0">
                <a:latin typeface="+mj-lt"/>
              </a:rPr>
              <a:t>-Tuần tựu trường cho học sinh viết thử một đoạn văn để kiểm tra chữ viết, dò bảng nhân. Nắm tình hình học tập của lớp thông qua biên bản bàn giao. Nếu học sinh viết chữ xấu, chưa thuộc bảng nhân… tôi có kế hoạch uốn nắn ngay từ đầu năm học.</a:t>
            </a:r>
          </a:p>
        </p:txBody>
      </p:sp>
    </p:spTree>
    <p:extLst>
      <p:ext uri="{BB962C8B-B14F-4D97-AF65-F5344CB8AC3E}">
        <p14:creationId xmlns:p14="http://schemas.microsoft.com/office/powerpoint/2010/main" val="225055785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42989" y="561613"/>
            <a:ext cx="11012679" cy="5665765"/>
          </a:xfrm>
          <a:prstGeom prst="rect">
            <a:avLst/>
          </a:prstGeom>
        </p:spPr>
      </p:pic>
    </p:spTree>
    <p:extLst>
      <p:ext uri="{BB962C8B-B14F-4D97-AF65-F5344CB8AC3E}">
        <p14:creationId xmlns:p14="http://schemas.microsoft.com/office/powerpoint/2010/main" val="27025980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300220" y="154292"/>
            <a:ext cx="5567180" cy="584775"/>
          </a:xfrm>
          <a:prstGeom prst="rect">
            <a:avLst/>
          </a:prstGeom>
        </p:spPr>
        <p:txBody>
          <a:bodyPr wrap="square">
            <a:spAutoFit/>
          </a:bodyPr>
          <a:lstStyle/>
          <a:p>
            <a:r>
              <a:rPr lang="en-US" sz="3200" dirty="0" smtClean="0">
                <a:solidFill>
                  <a:srgbClr val="FF0000"/>
                </a:solidFill>
                <a:latin typeface="Times New Roman" panose="02020603050405020304" pitchFamily="18" charset="0"/>
                <a:cs typeface="Times New Roman" panose="02020603050405020304" pitchFamily="18" charset="0"/>
              </a:rPr>
              <a:t>2.Trong </a:t>
            </a:r>
            <a:r>
              <a:rPr lang="en-US" sz="3200" dirty="0" err="1">
                <a:solidFill>
                  <a:srgbClr val="FF0000"/>
                </a:solidFill>
                <a:latin typeface="Times New Roman" panose="02020603050405020304" pitchFamily="18" charset="0"/>
                <a:cs typeface="Times New Roman" panose="02020603050405020304" pitchFamily="18" charset="0"/>
              </a:rPr>
              <a:t>học</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tập</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giảng</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dạy</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300220" y="739067"/>
            <a:ext cx="10987890" cy="584775"/>
          </a:xfrm>
          <a:prstGeom prst="rect">
            <a:avLst/>
          </a:prstGeom>
        </p:spPr>
        <p:txBody>
          <a:bodyPr wrap="square">
            <a:spAutoFit/>
          </a:bodyPr>
          <a:lstStyle/>
          <a:p>
            <a:r>
              <a:rPr lang="en-US" sz="3200" dirty="0" smtClean="0">
                <a:latin typeface="Times New Roman" panose="02020603050405020304" pitchFamily="18" charset="0"/>
                <a:cs typeface="Times New Roman" panose="02020603050405020304" pitchFamily="18" charset="0"/>
              </a:rPr>
              <a:t>a)</a:t>
            </a:r>
            <a:r>
              <a:rPr lang="vi-VN" sz="3200" dirty="0" smtClean="0">
                <a:latin typeface="Times New Roman" panose="02020603050405020304" pitchFamily="18" charset="0"/>
                <a:cs typeface="Times New Roman" panose="02020603050405020304" pitchFamily="18" charset="0"/>
              </a:rPr>
              <a:t>Hướng </a:t>
            </a:r>
            <a:r>
              <a:rPr lang="vi-VN" sz="3200" dirty="0">
                <a:latin typeface="Times New Roman" panose="02020603050405020304" pitchFamily="18" charset="0"/>
                <a:cs typeface="Times New Roman" panose="02020603050405020304" pitchFamily="18" charset="0"/>
              </a:rPr>
              <a:t>dẫn cách truy bài 15 phút đầu giờ: </a:t>
            </a:r>
          </a:p>
        </p:txBody>
      </p:sp>
      <p:sp>
        <p:nvSpPr>
          <p:cNvPr id="6" name="Rectangle 5"/>
          <p:cNvSpPr/>
          <p:nvPr/>
        </p:nvSpPr>
        <p:spPr>
          <a:xfrm>
            <a:off x="300219" y="1323842"/>
            <a:ext cx="11366263" cy="1569660"/>
          </a:xfrm>
          <a:prstGeom prst="rect">
            <a:avLst/>
          </a:prstGeom>
        </p:spPr>
        <p:txBody>
          <a:bodyPr wrap="square">
            <a:spAutoFit/>
          </a:bodyPr>
          <a:lstStyle/>
          <a:p>
            <a:r>
              <a:rPr lang="vi-VN" sz="3200" dirty="0">
                <a:latin typeface="Times New Roman" panose="02020603050405020304" pitchFamily="18" charset="0"/>
                <a:cs typeface="Times New Roman" panose="02020603050405020304" pitchFamily="18" charset="0"/>
              </a:rPr>
              <a:t>- Cuối mỗi buổi học tôi thường ghi nội dung để ngày mai các em truy bài: quy tắc tìm thành phần chưa biết , công thức hình học, các phép tính…</a:t>
            </a:r>
            <a:endParaRPr lang="en-US" sz="32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3810" y="2552700"/>
            <a:ext cx="8775700" cy="4083538"/>
          </a:xfrm>
          <a:prstGeom prst="rect">
            <a:avLst/>
          </a:prstGeom>
        </p:spPr>
      </p:pic>
    </p:spTree>
    <p:extLst>
      <p:ext uri="{BB962C8B-B14F-4D97-AF65-F5344CB8AC3E}">
        <p14:creationId xmlns:p14="http://schemas.microsoft.com/office/powerpoint/2010/main" val="10262770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80">
                                          <p:stCondLst>
                                            <p:cond delay="0"/>
                                          </p:stCondLst>
                                        </p:cTn>
                                        <p:tgtEl>
                                          <p:spTgt spid="6"/>
                                        </p:tgtEl>
                                      </p:cBhvr>
                                    </p:animEffect>
                                    <p:anim calcmode="lin" valueType="num">
                                      <p:cBhvr>
                                        <p:cTn id="2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6" dur="26">
                                          <p:stCondLst>
                                            <p:cond delay="650"/>
                                          </p:stCondLst>
                                        </p:cTn>
                                        <p:tgtEl>
                                          <p:spTgt spid="6"/>
                                        </p:tgtEl>
                                      </p:cBhvr>
                                      <p:to x="100000" y="60000"/>
                                    </p:animScale>
                                    <p:animScale>
                                      <p:cBhvr>
                                        <p:cTn id="27" dur="166" decel="50000">
                                          <p:stCondLst>
                                            <p:cond delay="676"/>
                                          </p:stCondLst>
                                        </p:cTn>
                                        <p:tgtEl>
                                          <p:spTgt spid="6"/>
                                        </p:tgtEl>
                                      </p:cBhvr>
                                      <p:to x="100000" y="100000"/>
                                    </p:animScale>
                                    <p:animScale>
                                      <p:cBhvr>
                                        <p:cTn id="28" dur="26">
                                          <p:stCondLst>
                                            <p:cond delay="1312"/>
                                          </p:stCondLst>
                                        </p:cTn>
                                        <p:tgtEl>
                                          <p:spTgt spid="6"/>
                                        </p:tgtEl>
                                      </p:cBhvr>
                                      <p:to x="100000" y="80000"/>
                                    </p:animScale>
                                    <p:animScale>
                                      <p:cBhvr>
                                        <p:cTn id="29" dur="166" decel="50000">
                                          <p:stCondLst>
                                            <p:cond delay="1338"/>
                                          </p:stCondLst>
                                        </p:cTn>
                                        <p:tgtEl>
                                          <p:spTgt spid="6"/>
                                        </p:tgtEl>
                                      </p:cBhvr>
                                      <p:to x="100000" y="100000"/>
                                    </p:animScale>
                                    <p:animScale>
                                      <p:cBhvr>
                                        <p:cTn id="30" dur="26">
                                          <p:stCondLst>
                                            <p:cond delay="1642"/>
                                          </p:stCondLst>
                                        </p:cTn>
                                        <p:tgtEl>
                                          <p:spTgt spid="6"/>
                                        </p:tgtEl>
                                      </p:cBhvr>
                                      <p:to x="100000" y="90000"/>
                                    </p:animScale>
                                    <p:animScale>
                                      <p:cBhvr>
                                        <p:cTn id="31" dur="166" decel="50000">
                                          <p:stCondLst>
                                            <p:cond delay="1668"/>
                                          </p:stCondLst>
                                        </p:cTn>
                                        <p:tgtEl>
                                          <p:spTgt spid="6"/>
                                        </p:tgtEl>
                                      </p:cBhvr>
                                      <p:to x="100000" y="100000"/>
                                    </p:animScale>
                                    <p:animScale>
                                      <p:cBhvr>
                                        <p:cTn id="32" dur="26">
                                          <p:stCondLst>
                                            <p:cond delay="1808"/>
                                          </p:stCondLst>
                                        </p:cTn>
                                        <p:tgtEl>
                                          <p:spTgt spid="6"/>
                                        </p:tgtEl>
                                      </p:cBhvr>
                                      <p:to x="100000" y="95000"/>
                                    </p:animScale>
                                    <p:animScale>
                                      <p:cBhvr>
                                        <p:cTn id="33" dur="166" decel="50000">
                                          <p:stCondLst>
                                            <p:cond delay="1834"/>
                                          </p:stCondLst>
                                        </p:cTn>
                                        <p:tgtEl>
                                          <p:spTgt spid="6"/>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down)">
                                      <p:cBhvr>
                                        <p:cTn id="38" dur="580">
                                          <p:stCondLst>
                                            <p:cond delay="0"/>
                                          </p:stCondLst>
                                        </p:cTn>
                                        <p:tgtEl>
                                          <p:spTgt spid="2"/>
                                        </p:tgtEl>
                                      </p:cBhvr>
                                    </p:animEffect>
                                    <p:anim calcmode="lin" valueType="num">
                                      <p:cBhvr>
                                        <p:cTn id="39"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4" dur="26">
                                          <p:stCondLst>
                                            <p:cond delay="650"/>
                                          </p:stCondLst>
                                        </p:cTn>
                                        <p:tgtEl>
                                          <p:spTgt spid="2"/>
                                        </p:tgtEl>
                                      </p:cBhvr>
                                      <p:to x="100000" y="60000"/>
                                    </p:animScale>
                                    <p:animScale>
                                      <p:cBhvr>
                                        <p:cTn id="45" dur="166" decel="50000">
                                          <p:stCondLst>
                                            <p:cond delay="676"/>
                                          </p:stCondLst>
                                        </p:cTn>
                                        <p:tgtEl>
                                          <p:spTgt spid="2"/>
                                        </p:tgtEl>
                                      </p:cBhvr>
                                      <p:to x="100000" y="100000"/>
                                    </p:animScale>
                                    <p:animScale>
                                      <p:cBhvr>
                                        <p:cTn id="46" dur="26">
                                          <p:stCondLst>
                                            <p:cond delay="1312"/>
                                          </p:stCondLst>
                                        </p:cTn>
                                        <p:tgtEl>
                                          <p:spTgt spid="2"/>
                                        </p:tgtEl>
                                      </p:cBhvr>
                                      <p:to x="100000" y="80000"/>
                                    </p:animScale>
                                    <p:animScale>
                                      <p:cBhvr>
                                        <p:cTn id="47" dur="166" decel="50000">
                                          <p:stCondLst>
                                            <p:cond delay="1338"/>
                                          </p:stCondLst>
                                        </p:cTn>
                                        <p:tgtEl>
                                          <p:spTgt spid="2"/>
                                        </p:tgtEl>
                                      </p:cBhvr>
                                      <p:to x="100000" y="100000"/>
                                    </p:animScale>
                                    <p:animScale>
                                      <p:cBhvr>
                                        <p:cTn id="48" dur="26">
                                          <p:stCondLst>
                                            <p:cond delay="1642"/>
                                          </p:stCondLst>
                                        </p:cTn>
                                        <p:tgtEl>
                                          <p:spTgt spid="2"/>
                                        </p:tgtEl>
                                      </p:cBhvr>
                                      <p:to x="100000" y="90000"/>
                                    </p:animScale>
                                    <p:animScale>
                                      <p:cBhvr>
                                        <p:cTn id="49" dur="166" decel="50000">
                                          <p:stCondLst>
                                            <p:cond delay="1668"/>
                                          </p:stCondLst>
                                        </p:cTn>
                                        <p:tgtEl>
                                          <p:spTgt spid="2"/>
                                        </p:tgtEl>
                                      </p:cBhvr>
                                      <p:to x="100000" y="100000"/>
                                    </p:animScale>
                                    <p:animScale>
                                      <p:cBhvr>
                                        <p:cTn id="50" dur="26">
                                          <p:stCondLst>
                                            <p:cond delay="1808"/>
                                          </p:stCondLst>
                                        </p:cTn>
                                        <p:tgtEl>
                                          <p:spTgt spid="2"/>
                                        </p:tgtEl>
                                      </p:cBhvr>
                                      <p:to x="100000" y="95000"/>
                                    </p:animScale>
                                    <p:animScale>
                                      <p:cBhvr>
                                        <p:cTn id="51"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273269" y="274822"/>
            <a:ext cx="11503572"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 Đối với môn </a:t>
            </a:r>
            <a:r>
              <a:rPr lang="en-US" sz="3200" dirty="0" smtClean="0">
                <a:latin typeface="Times New Roman" panose="02020603050405020304" pitchFamily="18" charset="0"/>
                <a:cs typeface="Times New Roman" panose="02020603050405020304" pitchFamily="18" charset="0"/>
              </a:rPr>
              <a:t>A</a:t>
            </a:r>
            <a:r>
              <a:rPr lang="vi-VN" sz="3200" dirty="0" smtClean="0">
                <a:latin typeface="Times New Roman" panose="02020603050405020304" pitchFamily="18" charset="0"/>
                <a:cs typeface="Times New Roman" panose="02020603050405020304" pitchFamily="18" charset="0"/>
              </a:rPr>
              <a:t>nh văn , những em  học tốt gọi những em lười học lên bảng viết từ vựng, mẫu câu đã học.</a:t>
            </a:r>
            <a:endParaRPr lang="vi-VN" sz="3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43803" y="1749973"/>
            <a:ext cx="11333037" cy="4849826"/>
          </a:xfrm>
          <a:prstGeom prst="rect">
            <a:avLst/>
          </a:prstGeom>
        </p:spPr>
      </p:pic>
    </p:spTree>
    <p:extLst>
      <p:ext uri="{BB962C8B-B14F-4D97-AF65-F5344CB8AC3E}">
        <p14:creationId xmlns:p14="http://schemas.microsoft.com/office/powerpoint/2010/main" val="208342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478220" y="488759"/>
            <a:ext cx="11393213"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 Đối với </a:t>
            </a:r>
            <a:r>
              <a:rPr lang="en-US" sz="3200" dirty="0" smtClean="0">
                <a:latin typeface="Times New Roman" panose="02020603050405020304" pitchFamily="18" charset="0"/>
                <a:cs typeface="Times New Roman" panose="02020603050405020304" pitchFamily="18" charset="0"/>
              </a:rPr>
              <a:t>K</a:t>
            </a:r>
            <a:r>
              <a:rPr lang="vi-VN" sz="3200" dirty="0" smtClean="0">
                <a:latin typeface="Times New Roman" panose="02020603050405020304" pitchFamily="18" charset="0"/>
                <a:cs typeface="Times New Roman" panose="02020603050405020304" pitchFamily="18" charset="0"/>
              </a:rPr>
              <a:t>hoa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học</a:t>
            </a:r>
            <a:r>
              <a:rPr lang="vi-VN"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Lịch</a:t>
            </a:r>
            <a:r>
              <a:rPr lang="en-US" sz="3200" dirty="0" smtClean="0">
                <a:latin typeface="Times New Roman" panose="02020603050405020304" pitchFamily="18" charset="0"/>
                <a:cs typeface="Times New Roman" panose="02020603050405020304" pitchFamily="18" charset="0"/>
              </a:rPr>
              <a:t> s</a:t>
            </a:r>
            <a:r>
              <a:rPr lang="vi-VN" sz="3200" dirty="0" smtClean="0">
                <a:latin typeface="Times New Roman" panose="02020603050405020304" pitchFamily="18" charset="0"/>
                <a:cs typeface="Times New Roman" panose="02020603050405020304" pitchFamily="18" charset="0"/>
              </a:rPr>
              <a:t>ử ,</a:t>
            </a:r>
            <a:r>
              <a:rPr lang="en-US" sz="3200" dirty="0">
                <a:latin typeface="Times New Roman" panose="02020603050405020304" pitchFamily="18" charset="0"/>
                <a:cs typeface="Times New Roman" panose="02020603050405020304" pitchFamily="18" charset="0"/>
              </a:rPr>
              <a:t>Đ</a:t>
            </a:r>
            <a:r>
              <a:rPr lang="vi-VN" sz="3200" dirty="0" smtClean="0">
                <a:latin typeface="Times New Roman" panose="02020603050405020304" pitchFamily="18" charset="0"/>
                <a:cs typeface="Times New Roman" panose="02020603050405020304" pitchFamily="18" charset="0"/>
              </a:rPr>
              <a:t>ịa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lí</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cho</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đọc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trước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bài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mới</a:t>
            </a:r>
            <a:r>
              <a:rPr lang="en-US" sz="3200" dirty="0">
                <a:latin typeface="Times New Roman" panose="02020603050405020304" pitchFamily="18" charset="0"/>
                <a:cs typeface="Times New Roman" panose="02020603050405020304" pitchFamily="18" charset="0"/>
              </a:rPr>
              <a:t> ở </a:t>
            </a:r>
            <a:r>
              <a:rPr lang="en-US" sz="3200" dirty="0" err="1" smtClean="0">
                <a:latin typeface="Times New Roman" panose="02020603050405020304" pitchFamily="18" charset="0"/>
                <a:cs typeface="Times New Roman" panose="02020603050405020304" pitchFamily="18" charset="0"/>
              </a:rPr>
              <a:t>nhà.Đến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lớp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em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kiểm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chéo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nội</a:t>
            </a:r>
            <a:r>
              <a:rPr lang="en-US" sz="3200" dirty="0" smtClean="0">
                <a:latin typeface="Times New Roman" panose="02020603050405020304" pitchFamily="18" charset="0"/>
                <a:cs typeface="Times New Roman" panose="02020603050405020304" pitchFamily="18" charset="0"/>
              </a:rPr>
              <a:t> dung </a:t>
            </a:r>
            <a:r>
              <a:rPr lang="en-US" sz="3200" dirty="0" err="1" smtClean="0">
                <a:latin typeface="Times New Roman" panose="02020603050405020304" pitchFamily="18" charset="0"/>
                <a:cs typeface="Times New Roman" panose="02020603050405020304" pitchFamily="18" charset="0"/>
              </a:rPr>
              <a:t>bài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cũ</a:t>
            </a:r>
            <a:r>
              <a:rPr lang="vi-VN"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300" y="1866900"/>
            <a:ext cx="9791700" cy="4870937"/>
          </a:xfrm>
          <a:prstGeom prst="rect">
            <a:avLst/>
          </a:prstGeom>
        </p:spPr>
      </p:pic>
    </p:spTree>
    <p:extLst>
      <p:ext uri="{BB962C8B-B14F-4D97-AF65-F5344CB8AC3E}">
        <p14:creationId xmlns:p14="http://schemas.microsoft.com/office/powerpoint/2010/main" val="209966332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80">
                                          <p:stCondLst>
                                            <p:cond delay="0"/>
                                          </p:stCondLst>
                                        </p:cTn>
                                        <p:tgtEl>
                                          <p:spTgt spid="2"/>
                                        </p:tgtEl>
                                      </p:cBhvr>
                                    </p:animEffect>
                                    <p:anim calcmode="lin" valueType="num">
                                      <p:cBhvr>
                                        <p:cTn id="1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gtEl>
                                      </p:cBhvr>
                                      <p:to x="100000" y="60000"/>
                                    </p:animScale>
                                    <p:animScale>
                                      <p:cBhvr>
                                        <p:cTn id="21" dur="166" decel="50000">
                                          <p:stCondLst>
                                            <p:cond delay="676"/>
                                          </p:stCondLst>
                                        </p:cTn>
                                        <p:tgtEl>
                                          <p:spTgt spid="2"/>
                                        </p:tgtEl>
                                      </p:cBhvr>
                                      <p:to x="100000" y="100000"/>
                                    </p:animScale>
                                    <p:animScale>
                                      <p:cBhvr>
                                        <p:cTn id="22" dur="26">
                                          <p:stCondLst>
                                            <p:cond delay="1312"/>
                                          </p:stCondLst>
                                        </p:cTn>
                                        <p:tgtEl>
                                          <p:spTgt spid="2"/>
                                        </p:tgtEl>
                                      </p:cBhvr>
                                      <p:to x="100000" y="80000"/>
                                    </p:animScale>
                                    <p:animScale>
                                      <p:cBhvr>
                                        <p:cTn id="23" dur="166" decel="50000">
                                          <p:stCondLst>
                                            <p:cond delay="1338"/>
                                          </p:stCondLst>
                                        </p:cTn>
                                        <p:tgtEl>
                                          <p:spTgt spid="2"/>
                                        </p:tgtEl>
                                      </p:cBhvr>
                                      <p:to x="100000" y="100000"/>
                                    </p:animScale>
                                    <p:animScale>
                                      <p:cBhvr>
                                        <p:cTn id="24" dur="26">
                                          <p:stCondLst>
                                            <p:cond delay="1642"/>
                                          </p:stCondLst>
                                        </p:cTn>
                                        <p:tgtEl>
                                          <p:spTgt spid="2"/>
                                        </p:tgtEl>
                                      </p:cBhvr>
                                      <p:to x="100000" y="90000"/>
                                    </p:animScale>
                                    <p:animScale>
                                      <p:cBhvr>
                                        <p:cTn id="25" dur="166" decel="50000">
                                          <p:stCondLst>
                                            <p:cond delay="1668"/>
                                          </p:stCondLst>
                                        </p:cTn>
                                        <p:tgtEl>
                                          <p:spTgt spid="2"/>
                                        </p:tgtEl>
                                      </p:cBhvr>
                                      <p:to x="100000" y="100000"/>
                                    </p:animScale>
                                    <p:animScale>
                                      <p:cBhvr>
                                        <p:cTn id="26" dur="26">
                                          <p:stCondLst>
                                            <p:cond delay="1808"/>
                                          </p:stCondLst>
                                        </p:cTn>
                                        <p:tgtEl>
                                          <p:spTgt spid="2"/>
                                        </p:tgtEl>
                                      </p:cBhvr>
                                      <p:to x="100000" y="95000"/>
                                    </p:animScale>
                                    <p:animScale>
                                      <p:cBhvr>
                                        <p:cTn id="27"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478220" y="274822"/>
            <a:ext cx="11204027" cy="2062103"/>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+Đối với những môn khác như Tập đọc yêu cầu học sinh đọc bài tập đọc 5 lần ở nhà. Đọc xong bao nhiêu lần tự cho sao vào số lần và trả lời câu hỏi cuối bài trong vở soạn.</a:t>
            </a:r>
            <a:r>
              <a:rPr lang="en-US" sz="3200" dirty="0" err="1" smtClean="0">
                <a:latin typeface="Times New Roman" panose="02020603050405020304" pitchFamily="18" charset="0"/>
                <a:cs typeface="Times New Roman" panose="02020603050405020304" pitchFamily="18" charset="0"/>
              </a:rPr>
              <a:t>Hôm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sau</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tổ</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trưởng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kiểm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em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có</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thực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hiện</a:t>
            </a:r>
            <a:r>
              <a:rPr lang="en-US" sz="3200" dirty="0" smtClean="0">
                <a:latin typeface="Times New Roman" panose="02020603050405020304" pitchFamily="18" charset="0"/>
                <a:cs typeface="Times New Roman" panose="02020603050405020304" pitchFamily="18" charset="0"/>
              </a:rPr>
              <a:t> hay </a:t>
            </a:r>
            <a:r>
              <a:rPr lang="en-US" sz="3200" dirty="0" err="1" smtClean="0">
                <a:latin typeface="Times New Roman" panose="02020603050405020304" pitchFamily="18" charset="0"/>
                <a:cs typeface="Times New Roman" panose="02020603050405020304" pitchFamily="18" charset="0"/>
              </a:rPr>
              <a:t>không</a:t>
            </a:r>
            <a:r>
              <a:rPr lang="en-US" sz="3200" dirty="0" smtClean="0">
                <a:latin typeface="Times New Roman" panose="02020603050405020304" pitchFamily="18" charset="0"/>
                <a:cs typeface="Times New Roman" panose="02020603050405020304" pitchFamily="18" charset="0"/>
              </a:rPr>
              <a:t>.</a:t>
            </a:r>
            <a:endParaRPr lang="vi-VN" sz="3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3547948" y="334814"/>
            <a:ext cx="3942592" cy="8542283"/>
          </a:xfrm>
          <a:prstGeom prst="rect">
            <a:avLst/>
          </a:prstGeom>
        </p:spPr>
      </p:pic>
    </p:spTree>
    <p:extLst>
      <p:ext uri="{BB962C8B-B14F-4D97-AF65-F5344CB8AC3E}">
        <p14:creationId xmlns:p14="http://schemas.microsoft.com/office/powerpoint/2010/main" val="2417542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Rectangle 1"/>
          <p:cNvSpPr/>
          <p:nvPr/>
        </p:nvSpPr>
        <p:spPr>
          <a:xfrm>
            <a:off x="431800" y="215900"/>
            <a:ext cx="3238500" cy="584775"/>
          </a:xfrm>
          <a:prstGeom prst="rect">
            <a:avLst/>
          </a:prstGeom>
        </p:spPr>
        <p:txBody>
          <a:bodyPr wrap="square">
            <a:spAutoFit/>
          </a:bodyPr>
          <a:lstStyle/>
          <a:p>
            <a:r>
              <a:rPr lang="en-US" sz="3200" dirty="0" err="1">
                <a:solidFill>
                  <a:srgbClr val="FF0000"/>
                </a:solidFill>
                <a:latin typeface="Times New Roman" panose="02020603050405020304" pitchFamily="18" charset="0"/>
                <a:cs typeface="Times New Roman" panose="02020603050405020304" pitchFamily="18" charset="0"/>
              </a:rPr>
              <a:t>b</a:t>
            </a:r>
            <a:r>
              <a:rPr lang="en-US" sz="3200" dirty="0" err="1" smtClean="0">
                <a:solidFill>
                  <a:srgbClr val="FF0000"/>
                </a:solidFill>
                <a:latin typeface="Times New Roman" panose="02020603050405020304" pitchFamily="18" charset="0"/>
                <a:cs typeface="Times New Roman" panose="02020603050405020304" pitchFamily="18" charset="0"/>
              </a:rPr>
              <a:t>.Trong</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giảng</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dạy</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622300" y="788550"/>
            <a:ext cx="11404600" cy="2062103"/>
          </a:xfrm>
          <a:prstGeom prst="rect">
            <a:avLst/>
          </a:prstGeom>
        </p:spPr>
        <p:txBody>
          <a:bodyPr wrap="square">
            <a:spAutoFit/>
          </a:bodyPr>
          <a:lstStyle/>
          <a:p>
            <a:r>
              <a:rPr lang="vi-VN" sz="3200" dirty="0">
                <a:latin typeface="+mj-lt"/>
              </a:rPr>
              <a:t>- Cần tạo sự hứng thú, say mê,  không ngừng tìm tòi, khám phá kiến thức, biết chủ động, tích cực, độc lập ,tự nghiên cứu và dưới sự hướng dẫn dìu dắc các em đạt được những thành công trong học </a:t>
            </a:r>
            <a:r>
              <a:rPr lang="vi-VN" sz="3200" dirty="0" smtClean="0">
                <a:latin typeface="+mj-lt"/>
              </a:rPr>
              <a:t>tập.</a:t>
            </a:r>
            <a:r>
              <a:rPr lang="en-US" sz="3200" dirty="0" err="1" smtClean="0">
                <a:latin typeface="Times New Roman" panose="02020603050405020304" pitchFamily="18" charset="0"/>
                <a:cs typeface="Times New Roman" panose="02020603050405020304" pitchFamily="18" charset="0"/>
              </a:rPr>
              <a:t>Tôi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thường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sử</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nhiều</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phương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pháp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hình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thức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dạy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học</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355600" y="2634187"/>
            <a:ext cx="9284914" cy="584775"/>
          </a:xfrm>
          <a:prstGeom prst="rect">
            <a:avLst/>
          </a:prstGeom>
        </p:spPr>
        <p:txBody>
          <a:bodyPr wrap="none">
            <a:spAutoFit/>
          </a:bodyPr>
          <a:lstStyle/>
          <a:p>
            <a:r>
              <a:rPr lang="en-US"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Sử dụng phương pháp </a:t>
            </a:r>
            <a:r>
              <a:rPr lang="vi-VN" sz="3200" dirty="0">
                <a:latin typeface="Times New Roman" panose="02020603050405020304" pitchFamily="18" charset="0"/>
                <a:cs typeface="Times New Roman" panose="02020603050405020304" pitchFamily="18" charset="0"/>
              </a:rPr>
              <a:t>thảo luận nhóm trong học tập</a:t>
            </a:r>
            <a:endParaRPr lang="en-US" sz="3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00" y="3218962"/>
            <a:ext cx="6426200" cy="363903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2652" y="3264065"/>
            <a:ext cx="5308600" cy="3639038"/>
          </a:xfrm>
          <a:prstGeom prst="rect">
            <a:avLst/>
          </a:prstGeom>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026" y="3218962"/>
            <a:ext cx="6426200" cy="3639038"/>
          </a:xfrm>
          <a:prstGeom prst="rect">
            <a:avLst/>
          </a:prstGeom>
        </p:spPr>
      </p:pic>
    </p:spTree>
    <p:extLst>
      <p:ext uri="{BB962C8B-B14F-4D97-AF65-F5344CB8AC3E}">
        <p14:creationId xmlns:p14="http://schemas.microsoft.com/office/powerpoint/2010/main" val="3171990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80">
                                          <p:stCondLst>
                                            <p:cond delay="0"/>
                                          </p:stCondLst>
                                        </p:cTn>
                                        <p:tgtEl>
                                          <p:spTgt spid="5"/>
                                        </p:tgtEl>
                                      </p:cBhvr>
                                    </p:animEffect>
                                    <p:anim calcmode="lin" valueType="num">
                                      <p:cBhvr>
                                        <p:cTn id="2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3" dur="26">
                                          <p:stCondLst>
                                            <p:cond delay="650"/>
                                          </p:stCondLst>
                                        </p:cTn>
                                        <p:tgtEl>
                                          <p:spTgt spid="5"/>
                                        </p:tgtEl>
                                      </p:cBhvr>
                                      <p:to x="100000" y="60000"/>
                                    </p:animScale>
                                    <p:animScale>
                                      <p:cBhvr>
                                        <p:cTn id="34" dur="166" decel="50000">
                                          <p:stCondLst>
                                            <p:cond delay="676"/>
                                          </p:stCondLst>
                                        </p:cTn>
                                        <p:tgtEl>
                                          <p:spTgt spid="5"/>
                                        </p:tgtEl>
                                      </p:cBhvr>
                                      <p:to x="100000" y="100000"/>
                                    </p:animScale>
                                    <p:animScale>
                                      <p:cBhvr>
                                        <p:cTn id="35" dur="26">
                                          <p:stCondLst>
                                            <p:cond delay="1312"/>
                                          </p:stCondLst>
                                        </p:cTn>
                                        <p:tgtEl>
                                          <p:spTgt spid="5"/>
                                        </p:tgtEl>
                                      </p:cBhvr>
                                      <p:to x="100000" y="80000"/>
                                    </p:animScale>
                                    <p:animScale>
                                      <p:cBhvr>
                                        <p:cTn id="36" dur="166" decel="50000">
                                          <p:stCondLst>
                                            <p:cond delay="1338"/>
                                          </p:stCondLst>
                                        </p:cTn>
                                        <p:tgtEl>
                                          <p:spTgt spid="5"/>
                                        </p:tgtEl>
                                      </p:cBhvr>
                                      <p:to x="100000" y="100000"/>
                                    </p:animScale>
                                    <p:animScale>
                                      <p:cBhvr>
                                        <p:cTn id="37" dur="26">
                                          <p:stCondLst>
                                            <p:cond delay="1642"/>
                                          </p:stCondLst>
                                        </p:cTn>
                                        <p:tgtEl>
                                          <p:spTgt spid="5"/>
                                        </p:tgtEl>
                                      </p:cBhvr>
                                      <p:to x="100000" y="90000"/>
                                    </p:animScale>
                                    <p:animScale>
                                      <p:cBhvr>
                                        <p:cTn id="38" dur="166" decel="50000">
                                          <p:stCondLst>
                                            <p:cond delay="1668"/>
                                          </p:stCondLst>
                                        </p:cTn>
                                        <p:tgtEl>
                                          <p:spTgt spid="5"/>
                                        </p:tgtEl>
                                      </p:cBhvr>
                                      <p:to x="100000" y="100000"/>
                                    </p:animScale>
                                    <p:animScale>
                                      <p:cBhvr>
                                        <p:cTn id="39" dur="26">
                                          <p:stCondLst>
                                            <p:cond delay="1808"/>
                                          </p:stCondLst>
                                        </p:cTn>
                                        <p:tgtEl>
                                          <p:spTgt spid="5"/>
                                        </p:tgtEl>
                                      </p:cBhvr>
                                      <p:to x="100000" y="95000"/>
                                    </p:animScale>
                                    <p:animScale>
                                      <p:cBhvr>
                                        <p:cTn id="40" dur="166" decel="50000">
                                          <p:stCondLst>
                                            <p:cond delay="1834"/>
                                          </p:stCondLst>
                                        </p:cTn>
                                        <p:tgtEl>
                                          <p:spTgt spid="5"/>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580">
                                          <p:stCondLst>
                                            <p:cond delay="0"/>
                                          </p:stCondLst>
                                        </p:cTn>
                                        <p:tgtEl>
                                          <p:spTgt spid="7"/>
                                        </p:tgtEl>
                                      </p:cBhvr>
                                    </p:animEffect>
                                    <p:anim calcmode="lin" valueType="num">
                                      <p:cBhvr>
                                        <p:cTn id="4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1" dur="26">
                                          <p:stCondLst>
                                            <p:cond delay="650"/>
                                          </p:stCondLst>
                                        </p:cTn>
                                        <p:tgtEl>
                                          <p:spTgt spid="7"/>
                                        </p:tgtEl>
                                      </p:cBhvr>
                                      <p:to x="100000" y="60000"/>
                                    </p:animScale>
                                    <p:animScale>
                                      <p:cBhvr>
                                        <p:cTn id="52" dur="166" decel="50000">
                                          <p:stCondLst>
                                            <p:cond delay="676"/>
                                          </p:stCondLst>
                                        </p:cTn>
                                        <p:tgtEl>
                                          <p:spTgt spid="7"/>
                                        </p:tgtEl>
                                      </p:cBhvr>
                                      <p:to x="100000" y="100000"/>
                                    </p:animScale>
                                    <p:animScale>
                                      <p:cBhvr>
                                        <p:cTn id="53" dur="26">
                                          <p:stCondLst>
                                            <p:cond delay="1312"/>
                                          </p:stCondLst>
                                        </p:cTn>
                                        <p:tgtEl>
                                          <p:spTgt spid="7"/>
                                        </p:tgtEl>
                                      </p:cBhvr>
                                      <p:to x="100000" y="80000"/>
                                    </p:animScale>
                                    <p:animScale>
                                      <p:cBhvr>
                                        <p:cTn id="54" dur="166" decel="50000">
                                          <p:stCondLst>
                                            <p:cond delay="1338"/>
                                          </p:stCondLst>
                                        </p:cTn>
                                        <p:tgtEl>
                                          <p:spTgt spid="7"/>
                                        </p:tgtEl>
                                      </p:cBhvr>
                                      <p:to x="100000" y="100000"/>
                                    </p:animScale>
                                    <p:animScale>
                                      <p:cBhvr>
                                        <p:cTn id="55" dur="26">
                                          <p:stCondLst>
                                            <p:cond delay="1642"/>
                                          </p:stCondLst>
                                        </p:cTn>
                                        <p:tgtEl>
                                          <p:spTgt spid="7"/>
                                        </p:tgtEl>
                                      </p:cBhvr>
                                      <p:to x="100000" y="90000"/>
                                    </p:animScale>
                                    <p:animScale>
                                      <p:cBhvr>
                                        <p:cTn id="56" dur="166" decel="50000">
                                          <p:stCondLst>
                                            <p:cond delay="1668"/>
                                          </p:stCondLst>
                                        </p:cTn>
                                        <p:tgtEl>
                                          <p:spTgt spid="7"/>
                                        </p:tgtEl>
                                      </p:cBhvr>
                                      <p:to x="100000" y="100000"/>
                                    </p:animScale>
                                    <p:animScale>
                                      <p:cBhvr>
                                        <p:cTn id="57" dur="26">
                                          <p:stCondLst>
                                            <p:cond delay="1808"/>
                                          </p:stCondLst>
                                        </p:cTn>
                                        <p:tgtEl>
                                          <p:spTgt spid="7"/>
                                        </p:tgtEl>
                                      </p:cBhvr>
                                      <p:to x="100000" y="95000"/>
                                    </p:animScale>
                                    <p:animScale>
                                      <p:cBhvr>
                                        <p:cTn id="58" dur="166" decel="50000">
                                          <p:stCondLst>
                                            <p:cond delay="1834"/>
                                          </p:stCondLst>
                                        </p:cTn>
                                        <p:tgtEl>
                                          <p:spTgt spid="7"/>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down)">
                                      <p:cBhvr>
                                        <p:cTn id="63" dur="580">
                                          <p:stCondLst>
                                            <p:cond delay="0"/>
                                          </p:stCondLst>
                                        </p:cTn>
                                        <p:tgtEl>
                                          <p:spTgt spid="6"/>
                                        </p:tgtEl>
                                      </p:cBhvr>
                                    </p:animEffect>
                                    <p:anim calcmode="lin" valueType="num">
                                      <p:cBhvr>
                                        <p:cTn id="6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9" dur="26">
                                          <p:stCondLst>
                                            <p:cond delay="650"/>
                                          </p:stCondLst>
                                        </p:cTn>
                                        <p:tgtEl>
                                          <p:spTgt spid="6"/>
                                        </p:tgtEl>
                                      </p:cBhvr>
                                      <p:to x="100000" y="60000"/>
                                    </p:animScale>
                                    <p:animScale>
                                      <p:cBhvr>
                                        <p:cTn id="70" dur="166" decel="50000">
                                          <p:stCondLst>
                                            <p:cond delay="676"/>
                                          </p:stCondLst>
                                        </p:cTn>
                                        <p:tgtEl>
                                          <p:spTgt spid="6"/>
                                        </p:tgtEl>
                                      </p:cBhvr>
                                      <p:to x="100000" y="100000"/>
                                    </p:animScale>
                                    <p:animScale>
                                      <p:cBhvr>
                                        <p:cTn id="71" dur="26">
                                          <p:stCondLst>
                                            <p:cond delay="1312"/>
                                          </p:stCondLst>
                                        </p:cTn>
                                        <p:tgtEl>
                                          <p:spTgt spid="6"/>
                                        </p:tgtEl>
                                      </p:cBhvr>
                                      <p:to x="100000" y="80000"/>
                                    </p:animScale>
                                    <p:animScale>
                                      <p:cBhvr>
                                        <p:cTn id="72" dur="166" decel="50000">
                                          <p:stCondLst>
                                            <p:cond delay="1338"/>
                                          </p:stCondLst>
                                        </p:cTn>
                                        <p:tgtEl>
                                          <p:spTgt spid="6"/>
                                        </p:tgtEl>
                                      </p:cBhvr>
                                      <p:to x="100000" y="100000"/>
                                    </p:animScale>
                                    <p:animScale>
                                      <p:cBhvr>
                                        <p:cTn id="73" dur="26">
                                          <p:stCondLst>
                                            <p:cond delay="1642"/>
                                          </p:stCondLst>
                                        </p:cTn>
                                        <p:tgtEl>
                                          <p:spTgt spid="6"/>
                                        </p:tgtEl>
                                      </p:cBhvr>
                                      <p:to x="100000" y="90000"/>
                                    </p:animScale>
                                    <p:animScale>
                                      <p:cBhvr>
                                        <p:cTn id="74" dur="166" decel="50000">
                                          <p:stCondLst>
                                            <p:cond delay="1668"/>
                                          </p:stCondLst>
                                        </p:cTn>
                                        <p:tgtEl>
                                          <p:spTgt spid="6"/>
                                        </p:tgtEl>
                                      </p:cBhvr>
                                      <p:to x="100000" y="100000"/>
                                    </p:animScale>
                                    <p:animScale>
                                      <p:cBhvr>
                                        <p:cTn id="75" dur="26">
                                          <p:stCondLst>
                                            <p:cond delay="1808"/>
                                          </p:stCondLst>
                                        </p:cTn>
                                        <p:tgtEl>
                                          <p:spTgt spid="6"/>
                                        </p:tgtEl>
                                      </p:cBhvr>
                                      <p:to x="100000" y="95000"/>
                                    </p:animScale>
                                    <p:animScale>
                                      <p:cBhvr>
                                        <p:cTn id="7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266700" y="273735"/>
            <a:ext cx="11734800" cy="1077218"/>
          </a:xfrm>
          <a:prstGeom prst="rect">
            <a:avLst/>
          </a:prstGeom>
        </p:spPr>
        <p:txBody>
          <a:bodyPr wrap="square">
            <a:spAutoFit/>
          </a:bodyPr>
          <a:lstStyle/>
          <a:p>
            <a:r>
              <a:rPr lang="vi-VN" sz="3200" dirty="0">
                <a:latin typeface="Times New Roman" panose="02020603050405020304" pitchFamily="18" charset="0"/>
                <a:cs typeface="Times New Roman" panose="02020603050405020304" pitchFamily="18" charset="0"/>
              </a:rPr>
              <a:t>- Trong giảng dạy tôi thường xuyên sử dụng đồ dùng dạy học và sử dụng linh hoạt các phương pháp dạy học</a:t>
            </a:r>
            <a:endParaRPr lang="en-US" sz="32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 y="1549400"/>
            <a:ext cx="9029700" cy="5061438"/>
          </a:xfrm>
          <a:prstGeom prst="rect">
            <a:avLst/>
          </a:prstGeom>
        </p:spPr>
      </p:pic>
    </p:spTree>
    <p:extLst>
      <p:ext uri="{BB962C8B-B14F-4D97-AF65-F5344CB8AC3E}">
        <p14:creationId xmlns:p14="http://schemas.microsoft.com/office/powerpoint/2010/main" val="1283247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165100" y="108635"/>
            <a:ext cx="11734800" cy="1077218"/>
          </a:xfrm>
          <a:prstGeom prst="rect">
            <a:avLst/>
          </a:prstGeom>
        </p:spPr>
        <p:txBody>
          <a:bodyPr wrap="square">
            <a:spAutoFit/>
          </a:bodyPr>
          <a:lstStyle/>
          <a:p>
            <a:r>
              <a:rPr lang="vi-VN" sz="3200" dirty="0">
                <a:latin typeface="Times New Roman" panose="02020603050405020304" pitchFamily="18" charset="0"/>
                <a:cs typeface="Times New Roman" panose="02020603050405020304" pitchFamily="18" charset="0"/>
              </a:rPr>
              <a:t>- Cuối tiết học của môn Khoa học , Lịch sử, Đial lí tôi hay cho các em </a:t>
            </a:r>
            <a:r>
              <a:rPr lang="vi-VN" sz="3200" dirty="0" smtClean="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tự vẽ sơ </a:t>
            </a:r>
            <a:r>
              <a:rPr lang="vi-VN" sz="3200" dirty="0" smtClean="0">
                <a:latin typeface="Times New Roman" panose="02020603050405020304" pitchFamily="18" charset="0"/>
                <a:cs typeface="Times New Roman" panose="02020603050405020304" pitchFamily="18" charset="0"/>
              </a:rPr>
              <a:t>đồ</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tư</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duy</a:t>
            </a:r>
            <a:r>
              <a:rPr lang="vi-VN" sz="3200" dirty="0" smtClean="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kiến thức các em đã nắm.</a:t>
            </a:r>
            <a:endParaRPr lang="en-US" sz="3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6800" y="2730500"/>
            <a:ext cx="6045200" cy="351203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100" y="2730500"/>
            <a:ext cx="5981700" cy="3543821"/>
          </a:xfrm>
          <a:prstGeom prst="rect">
            <a:avLst/>
          </a:prstGeom>
        </p:spPr>
      </p:pic>
    </p:spTree>
    <p:extLst>
      <p:ext uri="{BB962C8B-B14F-4D97-AF65-F5344CB8AC3E}">
        <p14:creationId xmlns:p14="http://schemas.microsoft.com/office/powerpoint/2010/main" val="32708196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80">
                                          <p:stCondLst>
                                            <p:cond delay="0"/>
                                          </p:stCondLst>
                                        </p:cTn>
                                        <p:tgtEl>
                                          <p:spTgt spid="6"/>
                                        </p:tgtEl>
                                      </p:cBhvr>
                                    </p:animEffect>
                                    <p:anim calcmode="lin" valueType="num">
                                      <p:cBhvr>
                                        <p:cTn id="1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gtEl>
                                      </p:cBhvr>
                                      <p:to x="100000" y="60000"/>
                                    </p:animScale>
                                    <p:animScale>
                                      <p:cBhvr>
                                        <p:cTn id="20" dur="166" decel="50000">
                                          <p:stCondLst>
                                            <p:cond delay="676"/>
                                          </p:stCondLst>
                                        </p:cTn>
                                        <p:tgtEl>
                                          <p:spTgt spid="6"/>
                                        </p:tgtEl>
                                      </p:cBhvr>
                                      <p:to x="100000" y="100000"/>
                                    </p:animScale>
                                    <p:animScale>
                                      <p:cBhvr>
                                        <p:cTn id="21" dur="26">
                                          <p:stCondLst>
                                            <p:cond delay="1312"/>
                                          </p:stCondLst>
                                        </p:cTn>
                                        <p:tgtEl>
                                          <p:spTgt spid="6"/>
                                        </p:tgtEl>
                                      </p:cBhvr>
                                      <p:to x="100000" y="80000"/>
                                    </p:animScale>
                                    <p:animScale>
                                      <p:cBhvr>
                                        <p:cTn id="22" dur="166" decel="50000">
                                          <p:stCondLst>
                                            <p:cond delay="1338"/>
                                          </p:stCondLst>
                                        </p:cTn>
                                        <p:tgtEl>
                                          <p:spTgt spid="6"/>
                                        </p:tgtEl>
                                      </p:cBhvr>
                                      <p:to x="100000" y="100000"/>
                                    </p:animScale>
                                    <p:animScale>
                                      <p:cBhvr>
                                        <p:cTn id="23" dur="26">
                                          <p:stCondLst>
                                            <p:cond delay="1642"/>
                                          </p:stCondLst>
                                        </p:cTn>
                                        <p:tgtEl>
                                          <p:spTgt spid="6"/>
                                        </p:tgtEl>
                                      </p:cBhvr>
                                      <p:to x="100000" y="90000"/>
                                    </p:animScale>
                                    <p:animScale>
                                      <p:cBhvr>
                                        <p:cTn id="24" dur="166" decel="50000">
                                          <p:stCondLst>
                                            <p:cond delay="1668"/>
                                          </p:stCondLst>
                                        </p:cTn>
                                        <p:tgtEl>
                                          <p:spTgt spid="6"/>
                                        </p:tgtEl>
                                      </p:cBhvr>
                                      <p:to x="100000" y="100000"/>
                                    </p:animScale>
                                    <p:animScale>
                                      <p:cBhvr>
                                        <p:cTn id="25" dur="26">
                                          <p:stCondLst>
                                            <p:cond delay="1808"/>
                                          </p:stCondLst>
                                        </p:cTn>
                                        <p:tgtEl>
                                          <p:spTgt spid="6"/>
                                        </p:tgtEl>
                                      </p:cBhvr>
                                      <p:to x="100000" y="95000"/>
                                    </p:animScale>
                                    <p:animScale>
                                      <p:cBhvr>
                                        <p:cTn id="26" dur="166" decel="50000">
                                          <p:stCondLst>
                                            <p:cond delay="1834"/>
                                          </p:stCondLst>
                                        </p:cTn>
                                        <p:tgtEl>
                                          <p:spTgt spid="6"/>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80">
                                          <p:stCondLst>
                                            <p:cond delay="0"/>
                                          </p:stCondLst>
                                        </p:cTn>
                                        <p:tgtEl>
                                          <p:spTgt spid="5"/>
                                        </p:tgtEl>
                                      </p:cBhvr>
                                    </p:animEffect>
                                    <p:anim calcmode="lin" valueType="num">
                                      <p:cBhvr>
                                        <p:cTn id="3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7" dur="26">
                                          <p:stCondLst>
                                            <p:cond delay="650"/>
                                          </p:stCondLst>
                                        </p:cTn>
                                        <p:tgtEl>
                                          <p:spTgt spid="5"/>
                                        </p:tgtEl>
                                      </p:cBhvr>
                                      <p:to x="100000" y="60000"/>
                                    </p:animScale>
                                    <p:animScale>
                                      <p:cBhvr>
                                        <p:cTn id="38" dur="166" decel="50000">
                                          <p:stCondLst>
                                            <p:cond delay="676"/>
                                          </p:stCondLst>
                                        </p:cTn>
                                        <p:tgtEl>
                                          <p:spTgt spid="5"/>
                                        </p:tgtEl>
                                      </p:cBhvr>
                                      <p:to x="100000" y="100000"/>
                                    </p:animScale>
                                    <p:animScale>
                                      <p:cBhvr>
                                        <p:cTn id="39" dur="26">
                                          <p:stCondLst>
                                            <p:cond delay="1312"/>
                                          </p:stCondLst>
                                        </p:cTn>
                                        <p:tgtEl>
                                          <p:spTgt spid="5"/>
                                        </p:tgtEl>
                                      </p:cBhvr>
                                      <p:to x="100000" y="80000"/>
                                    </p:animScale>
                                    <p:animScale>
                                      <p:cBhvr>
                                        <p:cTn id="40" dur="166" decel="50000">
                                          <p:stCondLst>
                                            <p:cond delay="1338"/>
                                          </p:stCondLst>
                                        </p:cTn>
                                        <p:tgtEl>
                                          <p:spTgt spid="5"/>
                                        </p:tgtEl>
                                      </p:cBhvr>
                                      <p:to x="100000" y="100000"/>
                                    </p:animScale>
                                    <p:animScale>
                                      <p:cBhvr>
                                        <p:cTn id="41" dur="26">
                                          <p:stCondLst>
                                            <p:cond delay="1642"/>
                                          </p:stCondLst>
                                        </p:cTn>
                                        <p:tgtEl>
                                          <p:spTgt spid="5"/>
                                        </p:tgtEl>
                                      </p:cBhvr>
                                      <p:to x="100000" y="90000"/>
                                    </p:animScale>
                                    <p:animScale>
                                      <p:cBhvr>
                                        <p:cTn id="42" dur="166" decel="50000">
                                          <p:stCondLst>
                                            <p:cond delay="1668"/>
                                          </p:stCondLst>
                                        </p:cTn>
                                        <p:tgtEl>
                                          <p:spTgt spid="5"/>
                                        </p:tgtEl>
                                      </p:cBhvr>
                                      <p:to x="100000" y="100000"/>
                                    </p:animScale>
                                    <p:animScale>
                                      <p:cBhvr>
                                        <p:cTn id="43" dur="26">
                                          <p:stCondLst>
                                            <p:cond delay="1808"/>
                                          </p:stCondLst>
                                        </p:cTn>
                                        <p:tgtEl>
                                          <p:spTgt spid="5"/>
                                        </p:tgtEl>
                                      </p:cBhvr>
                                      <p:to x="100000" y="95000"/>
                                    </p:animScale>
                                    <p:animScale>
                                      <p:cBhvr>
                                        <p:cTn id="44"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446689" y="268043"/>
            <a:ext cx="11093670" cy="1077218"/>
          </a:xfrm>
          <a:prstGeom prst="rect">
            <a:avLst/>
          </a:prstGeom>
        </p:spPr>
        <p:txBody>
          <a:bodyPr wrap="square">
            <a:spAutoFit/>
          </a:bodyPr>
          <a:lstStyle/>
          <a:p>
            <a:r>
              <a:rPr lang="vi-VN" sz="3200" dirty="0">
                <a:latin typeface="Times New Roman" panose="02020603050405020304" pitchFamily="18" charset="0"/>
                <a:cs typeface="Times New Roman" panose="02020603050405020304" pitchFamily="18" charset="0"/>
              </a:rPr>
              <a:t>+ Chấm bài tôi thường đi </a:t>
            </a:r>
            <a:r>
              <a:rPr lang="en-US" sz="3200" dirty="0" err="1" smtClean="0">
                <a:latin typeface="Times New Roman" panose="02020603050405020304" pitchFamily="18" charset="0"/>
                <a:cs typeface="Times New Roman" panose="02020603050405020304" pitchFamily="18" charset="0"/>
              </a:rPr>
              <a:t>đến</a:t>
            </a:r>
            <a:r>
              <a:rPr lang="en-US"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từng </a:t>
            </a:r>
            <a:r>
              <a:rPr lang="vi-VN" sz="3200" dirty="0">
                <a:latin typeface="Times New Roman" panose="02020603050405020304" pitchFamily="18" charset="0"/>
                <a:cs typeface="Times New Roman" panose="02020603050405020304" pitchFamily="18" charset="0"/>
              </a:rPr>
              <a:t>em chấm tại chỗ, nếu em nào sai tôi chỉ tại chỗ.</a:t>
            </a:r>
            <a:endParaRPr lang="en-US" sz="3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965700" y="2362200"/>
            <a:ext cx="7044556" cy="3865178"/>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62200"/>
            <a:ext cx="6653349" cy="3865178"/>
          </a:xfrm>
          <a:prstGeom prst="rect">
            <a:avLst/>
          </a:prstGeom>
        </p:spPr>
      </p:pic>
    </p:spTree>
    <p:extLst>
      <p:ext uri="{BB962C8B-B14F-4D97-AF65-F5344CB8AC3E}">
        <p14:creationId xmlns:p14="http://schemas.microsoft.com/office/powerpoint/2010/main" val="3012681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343550" y="434370"/>
            <a:ext cx="109975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giảng</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dạy</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tôi</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thường</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bài</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tập</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theo</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nhóm</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đối</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tượng</a:t>
            </a:r>
            <a:r>
              <a:rPr kumimoji="0" lang="en-US" sz="3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32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pic>
        <p:nvPicPr>
          <p:cNvPr id="1025" name="Picture 7" descr="16657745262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371886"/>
            <a:ext cx="5864466" cy="403831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947050" y="3264187"/>
            <a:ext cx="9117949"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 name="Picture 4" descr="D:\Downloads\166577452622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0717" y="1371886"/>
            <a:ext cx="5325208" cy="4038313"/>
          </a:xfrm>
          <a:prstGeom prst="rect">
            <a:avLst/>
          </a:prstGeom>
          <a:noFill/>
          <a:ln>
            <a:noFill/>
          </a:ln>
        </p:spPr>
      </p:pic>
    </p:spTree>
    <p:extLst>
      <p:ext uri="{BB962C8B-B14F-4D97-AF65-F5344CB8AC3E}">
        <p14:creationId xmlns:p14="http://schemas.microsoft.com/office/powerpoint/2010/main" val="2678090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1025"/>
                                        </p:tgtEl>
                                        <p:attrNameLst>
                                          <p:attrName>style.visibility</p:attrName>
                                        </p:attrNameLst>
                                      </p:cBhvr>
                                      <p:to>
                                        <p:strVal val="visible"/>
                                      </p:to>
                                    </p:set>
                                    <p:animEffect transition="in" filter="wipe(down)">
                                      <p:cBhvr>
                                        <p:cTn id="14" dur="580">
                                          <p:stCondLst>
                                            <p:cond delay="0"/>
                                          </p:stCondLst>
                                        </p:cTn>
                                        <p:tgtEl>
                                          <p:spTgt spid="1025"/>
                                        </p:tgtEl>
                                      </p:cBhvr>
                                    </p:animEffect>
                                    <p:anim calcmode="lin" valueType="num">
                                      <p:cBhvr>
                                        <p:cTn id="15" dur="1822" tmFilter="0,0; 0.14,0.36; 0.43,0.73; 0.71,0.91; 1.0,1.0">
                                          <p:stCondLst>
                                            <p:cond delay="0"/>
                                          </p:stCondLst>
                                        </p:cTn>
                                        <p:tgtEl>
                                          <p:spTgt spid="102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02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02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02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025"/>
                                        </p:tgtEl>
                                        <p:attrNameLst>
                                          <p:attrName>ppt_y</p:attrName>
                                        </p:attrNameLst>
                                      </p:cBhvr>
                                      <p:tavLst>
                                        <p:tav tm="0" fmla="#ppt_y-sin(pi*$)/81">
                                          <p:val>
                                            <p:fltVal val="0"/>
                                          </p:val>
                                        </p:tav>
                                        <p:tav tm="100000">
                                          <p:val>
                                            <p:fltVal val="1"/>
                                          </p:val>
                                        </p:tav>
                                      </p:tavLst>
                                    </p:anim>
                                    <p:animScale>
                                      <p:cBhvr>
                                        <p:cTn id="20" dur="26">
                                          <p:stCondLst>
                                            <p:cond delay="650"/>
                                          </p:stCondLst>
                                        </p:cTn>
                                        <p:tgtEl>
                                          <p:spTgt spid="1025"/>
                                        </p:tgtEl>
                                      </p:cBhvr>
                                      <p:to x="100000" y="60000"/>
                                    </p:animScale>
                                    <p:animScale>
                                      <p:cBhvr>
                                        <p:cTn id="21" dur="166" decel="50000">
                                          <p:stCondLst>
                                            <p:cond delay="676"/>
                                          </p:stCondLst>
                                        </p:cTn>
                                        <p:tgtEl>
                                          <p:spTgt spid="1025"/>
                                        </p:tgtEl>
                                      </p:cBhvr>
                                      <p:to x="100000" y="100000"/>
                                    </p:animScale>
                                    <p:animScale>
                                      <p:cBhvr>
                                        <p:cTn id="22" dur="26">
                                          <p:stCondLst>
                                            <p:cond delay="1312"/>
                                          </p:stCondLst>
                                        </p:cTn>
                                        <p:tgtEl>
                                          <p:spTgt spid="1025"/>
                                        </p:tgtEl>
                                      </p:cBhvr>
                                      <p:to x="100000" y="80000"/>
                                    </p:animScale>
                                    <p:animScale>
                                      <p:cBhvr>
                                        <p:cTn id="23" dur="166" decel="50000">
                                          <p:stCondLst>
                                            <p:cond delay="1338"/>
                                          </p:stCondLst>
                                        </p:cTn>
                                        <p:tgtEl>
                                          <p:spTgt spid="1025"/>
                                        </p:tgtEl>
                                      </p:cBhvr>
                                      <p:to x="100000" y="100000"/>
                                    </p:animScale>
                                    <p:animScale>
                                      <p:cBhvr>
                                        <p:cTn id="24" dur="26">
                                          <p:stCondLst>
                                            <p:cond delay="1642"/>
                                          </p:stCondLst>
                                        </p:cTn>
                                        <p:tgtEl>
                                          <p:spTgt spid="1025"/>
                                        </p:tgtEl>
                                      </p:cBhvr>
                                      <p:to x="100000" y="90000"/>
                                    </p:animScale>
                                    <p:animScale>
                                      <p:cBhvr>
                                        <p:cTn id="25" dur="166" decel="50000">
                                          <p:stCondLst>
                                            <p:cond delay="1668"/>
                                          </p:stCondLst>
                                        </p:cTn>
                                        <p:tgtEl>
                                          <p:spTgt spid="1025"/>
                                        </p:tgtEl>
                                      </p:cBhvr>
                                      <p:to x="100000" y="100000"/>
                                    </p:animScale>
                                    <p:animScale>
                                      <p:cBhvr>
                                        <p:cTn id="26" dur="26">
                                          <p:stCondLst>
                                            <p:cond delay="1808"/>
                                          </p:stCondLst>
                                        </p:cTn>
                                        <p:tgtEl>
                                          <p:spTgt spid="1025"/>
                                        </p:tgtEl>
                                      </p:cBhvr>
                                      <p:to x="100000" y="95000"/>
                                    </p:animScale>
                                    <p:animScale>
                                      <p:cBhvr>
                                        <p:cTn id="27" dur="166" decel="50000">
                                          <p:stCondLst>
                                            <p:cond delay="1834"/>
                                          </p:stCondLst>
                                        </p:cTn>
                                        <p:tgtEl>
                                          <p:spTgt spid="1025"/>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80">
                                          <p:stCondLst>
                                            <p:cond delay="0"/>
                                          </p:stCondLst>
                                        </p:cTn>
                                        <p:tgtEl>
                                          <p:spTgt spid="5"/>
                                        </p:tgtEl>
                                      </p:cBhvr>
                                    </p:animEffect>
                                    <p:anim calcmode="lin" valueType="num">
                                      <p:cBhvr>
                                        <p:cTn id="3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8" dur="26">
                                          <p:stCondLst>
                                            <p:cond delay="650"/>
                                          </p:stCondLst>
                                        </p:cTn>
                                        <p:tgtEl>
                                          <p:spTgt spid="5"/>
                                        </p:tgtEl>
                                      </p:cBhvr>
                                      <p:to x="100000" y="60000"/>
                                    </p:animScale>
                                    <p:animScale>
                                      <p:cBhvr>
                                        <p:cTn id="39" dur="166" decel="50000">
                                          <p:stCondLst>
                                            <p:cond delay="676"/>
                                          </p:stCondLst>
                                        </p:cTn>
                                        <p:tgtEl>
                                          <p:spTgt spid="5"/>
                                        </p:tgtEl>
                                      </p:cBhvr>
                                      <p:to x="100000" y="100000"/>
                                    </p:animScale>
                                    <p:animScale>
                                      <p:cBhvr>
                                        <p:cTn id="40" dur="26">
                                          <p:stCondLst>
                                            <p:cond delay="1312"/>
                                          </p:stCondLst>
                                        </p:cTn>
                                        <p:tgtEl>
                                          <p:spTgt spid="5"/>
                                        </p:tgtEl>
                                      </p:cBhvr>
                                      <p:to x="100000" y="80000"/>
                                    </p:animScale>
                                    <p:animScale>
                                      <p:cBhvr>
                                        <p:cTn id="41" dur="166" decel="50000">
                                          <p:stCondLst>
                                            <p:cond delay="1338"/>
                                          </p:stCondLst>
                                        </p:cTn>
                                        <p:tgtEl>
                                          <p:spTgt spid="5"/>
                                        </p:tgtEl>
                                      </p:cBhvr>
                                      <p:to x="100000" y="100000"/>
                                    </p:animScale>
                                    <p:animScale>
                                      <p:cBhvr>
                                        <p:cTn id="42" dur="26">
                                          <p:stCondLst>
                                            <p:cond delay="1642"/>
                                          </p:stCondLst>
                                        </p:cTn>
                                        <p:tgtEl>
                                          <p:spTgt spid="5"/>
                                        </p:tgtEl>
                                      </p:cBhvr>
                                      <p:to x="100000" y="90000"/>
                                    </p:animScale>
                                    <p:animScale>
                                      <p:cBhvr>
                                        <p:cTn id="43" dur="166" decel="50000">
                                          <p:stCondLst>
                                            <p:cond delay="1668"/>
                                          </p:stCondLst>
                                        </p:cTn>
                                        <p:tgtEl>
                                          <p:spTgt spid="5"/>
                                        </p:tgtEl>
                                      </p:cBhvr>
                                      <p:to x="100000" y="100000"/>
                                    </p:animScale>
                                    <p:animScale>
                                      <p:cBhvr>
                                        <p:cTn id="44" dur="26">
                                          <p:stCondLst>
                                            <p:cond delay="1808"/>
                                          </p:stCondLst>
                                        </p:cTn>
                                        <p:tgtEl>
                                          <p:spTgt spid="5"/>
                                        </p:tgtEl>
                                      </p:cBhvr>
                                      <p:to x="100000" y="95000"/>
                                    </p:animScale>
                                    <p:animScale>
                                      <p:cBhvr>
                                        <p:cTn id="4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3942289" y="-377464"/>
            <a:ext cx="3939561" cy="9869213"/>
          </a:xfrm>
          <a:prstGeom prst="rect">
            <a:avLst/>
          </a:prstGeom>
        </p:spPr>
      </p:pic>
      <p:sp>
        <p:nvSpPr>
          <p:cNvPr id="6" name="TextBox 5"/>
          <p:cNvSpPr txBox="1"/>
          <p:nvPr/>
        </p:nvSpPr>
        <p:spPr>
          <a:xfrm>
            <a:off x="788276" y="520262"/>
            <a:ext cx="10657490" cy="1569660"/>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bài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không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thuộc</a:t>
            </a:r>
            <a:r>
              <a:rPr lang="en-US" sz="3200" dirty="0">
                <a:latin typeface="Times New Roman" panose="02020603050405020304" pitchFamily="18" charset="0"/>
                <a:cs typeface="Times New Roman" panose="02020603050405020304" pitchFamily="18" charset="0"/>
              </a:rPr>
              <a: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về</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nhà</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bảo</a:t>
            </a:r>
            <a:r>
              <a:rPr lang="en-US" sz="3200" dirty="0" smtClean="0">
                <a:latin typeface="Times New Roman" panose="02020603050405020304" pitchFamily="18" charset="0"/>
                <a:cs typeface="Times New Roman" panose="02020603050405020304" pitchFamily="18" charset="0"/>
              </a:rPr>
              <a:t> cha </a:t>
            </a:r>
            <a:r>
              <a:rPr lang="en-US" sz="3200" dirty="0" err="1" smtClean="0">
                <a:latin typeface="Times New Roman" panose="02020603050405020304" pitchFamily="18" charset="0"/>
                <a:cs typeface="Times New Roman" panose="02020603050405020304" pitchFamily="18" charset="0"/>
              </a:rPr>
              <a:t>hoặc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mẹ</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kí</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chỗ</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phê</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cô</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giáo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để</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phụ</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huynh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biết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em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lười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thì</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nhắc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nhở</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em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bài</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25980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399392" y="334494"/>
            <a:ext cx="11408979" cy="1569660"/>
          </a:xfrm>
          <a:prstGeom prst="rect">
            <a:avLst/>
          </a:prstGeom>
        </p:spPr>
        <p:txBody>
          <a:bodyPr wrap="square">
            <a:spAutoFit/>
          </a:bodyPr>
          <a:lstStyle/>
          <a:p>
            <a:r>
              <a:rPr lang="vi-VN" dirty="0" smtClean="0">
                <a:latin typeface="Times New Roman" panose="02020603050405020304" pitchFamily="18" charset="0"/>
                <a:cs typeface="Times New Roman" panose="02020603050405020304" pitchFamily="18" charset="0"/>
              </a:rPr>
              <a:t>-</a:t>
            </a:r>
            <a:r>
              <a:rPr lang="vi-VN" sz="3200" dirty="0" smtClean="0">
                <a:latin typeface="Times New Roman" panose="02020603050405020304" pitchFamily="18" charset="0"/>
                <a:cs typeface="Times New Roman" panose="02020603050405020304" pitchFamily="18" charset="0"/>
              </a:rPr>
              <a:t>Trong những buổi </a:t>
            </a:r>
            <a:r>
              <a:rPr lang="en-US" sz="3200" dirty="0" err="1" smtClean="0">
                <a:latin typeface="Times New Roman" panose="02020603050405020304" pitchFamily="18" charset="0"/>
                <a:cs typeface="Times New Roman" panose="02020603050405020304" pitchFamily="18" charset="0"/>
              </a:rPr>
              <a:t>có</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tiết</a:t>
            </a:r>
            <a:r>
              <a:rPr lang="en-US" sz="3200" dirty="0" smtClean="0">
                <a:latin typeface="Times New Roman" panose="02020603050405020304" pitchFamily="18" charset="0"/>
                <a:cs typeface="Times New Roman" panose="02020603050405020304" pitchFamily="18" charset="0"/>
              </a:rPr>
              <a:t> GV </a:t>
            </a:r>
            <a:r>
              <a:rPr lang="en-US" sz="3200" dirty="0" err="1" smtClean="0">
                <a:latin typeface="Times New Roman" panose="02020603050405020304" pitchFamily="18" charset="0"/>
                <a:cs typeface="Times New Roman" panose="02020603050405020304" pitchFamily="18" charset="0"/>
              </a:rPr>
              <a:t>nghỉ</a:t>
            </a:r>
            <a:r>
              <a:rPr lang="en-US"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tiết</a:t>
            </a:r>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hoặc</a:t>
            </a:r>
            <a:r>
              <a:rPr lang="en-US" sz="3200" dirty="0" smtClean="0">
                <a:latin typeface="Times New Roman" panose="02020603050405020304" pitchFamily="18" charset="0"/>
                <a:cs typeface="Times New Roman" panose="02020603050405020304" pitchFamily="18" charset="0"/>
              </a:rPr>
              <a:t> 15 </a:t>
            </a:r>
            <a:r>
              <a:rPr lang="en-US" sz="3200" dirty="0" err="1" smtClean="0">
                <a:latin typeface="Times New Roman" panose="02020603050405020304" pitchFamily="18" charset="0"/>
                <a:cs typeface="Times New Roman" panose="02020603050405020304" pitchFamily="18" charset="0"/>
              </a:rPr>
              <a:t>đầu</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giờ</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tôi</a:t>
            </a:r>
            <a:r>
              <a:rPr lang="vi-VN" sz="3200" dirty="0" smtClean="0">
                <a:latin typeface="Times New Roman" panose="02020603050405020304" pitchFamily="18" charset="0"/>
                <a:cs typeface="Times New Roman" panose="02020603050405020304" pitchFamily="18" charset="0"/>
              </a:rPr>
              <a:t> cho học sinh học theo nhóm để giúp đỡ học sinh chưa hoàn thành về cộng</a:t>
            </a:r>
            <a:r>
              <a:rPr lang="en-US" sz="3200" dirty="0" smtClean="0">
                <a:latin typeface="Times New Roman" panose="02020603050405020304" pitchFamily="18" charset="0"/>
                <a:cs typeface="Times New Roman" panose="02020603050405020304" pitchFamily="18" charset="0"/>
              </a:rPr>
              <a:t>,</a:t>
            </a:r>
            <a:r>
              <a:rPr lang="vi-VN" sz="3200" dirty="0" smtClean="0">
                <a:latin typeface="Times New Roman" panose="02020603050405020304" pitchFamily="18" charset="0"/>
                <a:cs typeface="Times New Roman" panose="02020603050405020304" pitchFamily="18" charset="0"/>
              </a:rPr>
              <a:t> trừ </a:t>
            </a:r>
            <a:r>
              <a:rPr lang="en-US" sz="3200" dirty="0" smtClean="0">
                <a:latin typeface="Times New Roman" panose="02020603050405020304" pitchFamily="18" charset="0"/>
                <a:cs typeface="Times New Roman" panose="02020603050405020304" pitchFamily="18" charset="0"/>
              </a:rPr>
              <a:t>,</a:t>
            </a:r>
            <a:r>
              <a:rPr lang="vi-VN" sz="3200" dirty="0" smtClean="0">
                <a:latin typeface="Times New Roman" panose="02020603050405020304" pitchFamily="18" charset="0"/>
                <a:cs typeface="Times New Roman" panose="02020603050405020304" pitchFamily="18" charset="0"/>
              </a:rPr>
              <a:t>nhân</a:t>
            </a:r>
            <a:r>
              <a:rPr lang="en-US" sz="3200" dirty="0" smtClean="0">
                <a:latin typeface="Times New Roman" panose="02020603050405020304" pitchFamily="18" charset="0"/>
                <a:cs typeface="Times New Roman" panose="02020603050405020304" pitchFamily="18" charset="0"/>
              </a:rPr>
              <a:t>,</a:t>
            </a:r>
            <a:r>
              <a:rPr lang="vi-VN" sz="3200" dirty="0" smtClean="0">
                <a:latin typeface="Times New Roman" panose="02020603050405020304" pitchFamily="18" charset="0"/>
                <a:cs typeface="Times New Roman" panose="02020603050405020304" pitchFamily="18" charset="0"/>
              </a:rPr>
              <a:t> chia, đổi các đơn vị đo </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642316" y="1904154"/>
            <a:ext cx="5736278" cy="2743438"/>
          </a:xfrm>
          <a:prstGeom prst="rect">
            <a:avLst/>
          </a:prstGeom>
        </p:spPr>
      </p:pic>
      <p:pic>
        <p:nvPicPr>
          <p:cNvPr id="6" name="Picture 5"/>
          <p:cNvPicPr>
            <a:picLocks noChangeAspect="1"/>
          </p:cNvPicPr>
          <p:nvPr/>
        </p:nvPicPr>
        <p:blipFill>
          <a:blip r:embed="rId3"/>
          <a:stretch>
            <a:fillRect/>
          </a:stretch>
        </p:blipFill>
        <p:spPr>
          <a:xfrm>
            <a:off x="6621517" y="1552785"/>
            <a:ext cx="5347651" cy="2743438"/>
          </a:xfrm>
          <a:prstGeom prst="rect">
            <a:avLst/>
          </a:prstGeom>
        </p:spPr>
      </p:pic>
      <p:pic>
        <p:nvPicPr>
          <p:cNvPr id="7" name="Picture 6"/>
          <p:cNvPicPr>
            <a:picLocks noChangeAspect="1"/>
          </p:cNvPicPr>
          <p:nvPr/>
        </p:nvPicPr>
        <p:blipFill>
          <a:blip r:embed="rId4"/>
          <a:stretch>
            <a:fillRect/>
          </a:stretch>
        </p:blipFill>
        <p:spPr>
          <a:xfrm>
            <a:off x="2918990" y="4114562"/>
            <a:ext cx="5944115" cy="2743438"/>
          </a:xfrm>
          <a:prstGeom prst="rect">
            <a:avLst/>
          </a:prstGeom>
        </p:spPr>
      </p:pic>
    </p:spTree>
    <p:extLst>
      <p:ext uri="{BB962C8B-B14F-4D97-AF65-F5344CB8AC3E}">
        <p14:creationId xmlns:p14="http://schemas.microsoft.com/office/powerpoint/2010/main" val="1993599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80">
                                          <p:stCondLst>
                                            <p:cond delay="0"/>
                                          </p:stCondLst>
                                        </p:cTn>
                                        <p:tgtEl>
                                          <p:spTgt spid="6"/>
                                        </p:tgtEl>
                                      </p:cBhvr>
                                    </p:animEffect>
                                    <p:anim calcmode="lin" valueType="num">
                                      <p:cBhvr>
                                        <p:cTn id="3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7" dur="26">
                                          <p:stCondLst>
                                            <p:cond delay="650"/>
                                          </p:stCondLst>
                                        </p:cTn>
                                        <p:tgtEl>
                                          <p:spTgt spid="6"/>
                                        </p:tgtEl>
                                      </p:cBhvr>
                                      <p:to x="100000" y="60000"/>
                                    </p:animScale>
                                    <p:animScale>
                                      <p:cBhvr>
                                        <p:cTn id="38" dur="166" decel="50000">
                                          <p:stCondLst>
                                            <p:cond delay="676"/>
                                          </p:stCondLst>
                                        </p:cTn>
                                        <p:tgtEl>
                                          <p:spTgt spid="6"/>
                                        </p:tgtEl>
                                      </p:cBhvr>
                                      <p:to x="100000" y="100000"/>
                                    </p:animScale>
                                    <p:animScale>
                                      <p:cBhvr>
                                        <p:cTn id="39" dur="26">
                                          <p:stCondLst>
                                            <p:cond delay="1312"/>
                                          </p:stCondLst>
                                        </p:cTn>
                                        <p:tgtEl>
                                          <p:spTgt spid="6"/>
                                        </p:tgtEl>
                                      </p:cBhvr>
                                      <p:to x="100000" y="80000"/>
                                    </p:animScale>
                                    <p:animScale>
                                      <p:cBhvr>
                                        <p:cTn id="40" dur="166" decel="50000">
                                          <p:stCondLst>
                                            <p:cond delay="1338"/>
                                          </p:stCondLst>
                                        </p:cTn>
                                        <p:tgtEl>
                                          <p:spTgt spid="6"/>
                                        </p:tgtEl>
                                      </p:cBhvr>
                                      <p:to x="100000" y="100000"/>
                                    </p:animScale>
                                    <p:animScale>
                                      <p:cBhvr>
                                        <p:cTn id="41" dur="26">
                                          <p:stCondLst>
                                            <p:cond delay="1642"/>
                                          </p:stCondLst>
                                        </p:cTn>
                                        <p:tgtEl>
                                          <p:spTgt spid="6"/>
                                        </p:tgtEl>
                                      </p:cBhvr>
                                      <p:to x="100000" y="90000"/>
                                    </p:animScale>
                                    <p:animScale>
                                      <p:cBhvr>
                                        <p:cTn id="42" dur="166" decel="50000">
                                          <p:stCondLst>
                                            <p:cond delay="1668"/>
                                          </p:stCondLst>
                                        </p:cTn>
                                        <p:tgtEl>
                                          <p:spTgt spid="6"/>
                                        </p:tgtEl>
                                      </p:cBhvr>
                                      <p:to x="100000" y="100000"/>
                                    </p:animScale>
                                    <p:animScale>
                                      <p:cBhvr>
                                        <p:cTn id="43" dur="26">
                                          <p:stCondLst>
                                            <p:cond delay="1808"/>
                                          </p:stCondLst>
                                        </p:cTn>
                                        <p:tgtEl>
                                          <p:spTgt spid="6"/>
                                        </p:tgtEl>
                                      </p:cBhvr>
                                      <p:to x="100000" y="95000"/>
                                    </p:animScale>
                                    <p:animScale>
                                      <p:cBhvr>
                                        <p:cTn id="44" dur="166" decel="50000">
                                          <p:stCondLst>
                                            <p:cond delay="1834"/>
                                          </p:stCondLst>
                                        </p:cTn>
                                        <p:tgtEl>
                                          <p:spTgt spid="6"/>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80">
                                          <p:stCondLst>
                                            <p:cond delay="0"/>
                                          </p:stCondLst>
                                        </p:cTn>
                                        <p:tgtEl>
                                          <p:spTgt spid="7"/>
                                        </p:tgtEl>
                                      </p:cBhvr>
                                    </p:animEffect>
                                    <p:anim calcmode="lin" valueType="num">
                                      <p:cBhvr>
                                        <p:cTn id="5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5" dur="26">
                                          <p:stCondLst>
                                            <p:cond delay="650"/>
                                          </p:stCondLst>
                                        </p:cTn>
                                        <p:tgtEl>
                                          <p:spTgt spid="7"/>
                                        </p:tgtEl>
                                      </p:cBhvr>
                                      <p:to x="100000" y="60000"/>
                                    </p:animScale>
                                    <p:animScale>
                                      <p:cBhvr>
                                        <p:cTn id="56" dur="166" decel="50000">
                                          <p:stCondLst>
                                            <p:cond delay="676"/>
                                          </p:stCondLst>
                                        </p:cTn>
                                        <p:tgtEl>
                                          <p:spTgt spid="7"/>
                                        </p:tgtEl>
                                      </p:cBhvr>
                                      <p:to x="100000" y="100000"/>
                                    </p:animScale>
                                    <p:animScale>
                                      <p:cBhvr>
                                        <p:cTn id="57" dur="26">
                                          <p:stCondLst>
                                            <p:cond delay="1312"/>
                                          </p:stCondLst>
                                        </p:cTn>
                                        <p:tgtEl>
                                          <p:spTgt spid="7"/>
                                        </p:tgtEl>
                                      </p:cBhvr>
                                      <p:to x="100000" y="80000"/>
                                    </p:animScale>
                                    <p:animScale>
                                      <p:cBhvr>
                                        <p:cTn id="58" dur="166" decel="50000">
                                          <p:stCondLst>
                                            <p:cond delay="1338"/>
                                          </p:stCondLst>
                                        </p:cTn>
                                        <p:tgtEl>
                                          <p:spTgt spid="7"/>
                                        </p:tgtEl>
                                      </p:cBhvr>
                                      <p:to x="100000" y="100000"/>
                                    </p:animScale>
                                    <p:animScale>
                                      <p:cBhvr>
                                        <p:cTn id="59" dur="26">
                                          <p:stCondLst>
                                            <p:cond delay="1642"/>
                                          </p:stCondLst>
                                        </p:cTn>
                                        <p:tgtEl>
                                          <p:spTgt spid="7"/>
                                        </p:tgtEl>
                                      </p:cBhvr>
                                      <p:to x="100000" y="90000"/>
                                    </p:animScale>
                                    <p:animScale>
                                      <p:cBhvr>
                                        <p:cTn id="60" dur="166" decel="50000">
                                          <p:stCondLst>
                                            <p:cond delay="1668"/>
                                          </p:stCondLst>
                                        </p:cTn>
                                        <p:tgtEl>
                                          <p:spTgt spid="7"/>
                                        </p:tgtEl>
                                      </p:cBhvr>
                                      <p:to x="100000" y="100000"/>
                                    </p:animScale>
                                    <p:animScale>
                                      <p:cBhvr>
                                        <p:cTn id="61" dur="26">
                                          <p:stCondLst>
                                            <p:cond delay="1808"/>
                                          </p:stCondLst>
                                        </p:cTn>
                                        <p:tgtEl>
                                          <p:spTgt spid="7"/>
                                        </p:tgtEl>
                                      </p:cBhvr>
                                      <p:to x="100000" y="95000"/>
                                    </p:animScale>
                                    <p:animScale>
                                      <p:cBhvr>
                                        <p:cTn id="6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541282" y="183619"/>
            <a:ext cx="11093669" cy="3539430"/>
          </a:xfrm>
          <a:prstGeom prst="rect">
            <a:avLst/>
          </a:prstGeom>
        </p:spPr>
        <p:txBody>
          <a:bodyPr wrap="square">
            <a:spAutoFit/>
          </a:bodyPr>
          <a:lstStyle/>
          <a:p>
            <a:r>
              <a:rPr lang="en-US" sz="3200" dirty="0" smtClean="0">
                <a:latin typeface="Times New Roman" panose="02020603050405020304" pitchFamily="18" charset="0"/>
                <a:cs typeface="Times New Roman" panose="02020603050405020304" pitchFamily="18" charset="0"/>
              </a:rPr>
              <a:t>c) </a:t>
            </a:r>
            <a:r>
              <a:rPr lang="vi-VN" sz="3200" dirty="0" smtClean="0">
                <a:latin typeface="Times New Roman" panose="02020603050405020304" pitchFamily="18" charset="0"/>
                <a:cs typeface="Times New Roman" panose="02020603050405020304" pitchFamily="18" charset="0"/>
              </a:rPr>
              <a:t>Nêu </a:t>
            </a:r>
            <a:r>
              <a:rPr lang="vi-VN" sz="3200" dirty="0">
                <a:latin typeface="Times New Roman" panose="02020603050405020304" pitchFamily="18" charset="0"/>
                <a:cs typeface="Times New Roman" panose="02020603050405020304" pitchFamily="18" charset="0"/>
              </a:rPr>
              <a:t>gương và khen thưởng</a:t>
            </a:r>
          </a:p>
          <a:p>
            <a:r>
              <a:rPr lang="vi-VN" sz="3200" dirty="0" smtClean="0">
                <a:latin typeface="Times New Roman" panose="02020603050405020304" pitchFamily="18" charset="0"/>
                <a:cs typeface="Times New Roman" panose="02020603050405020304" pitchFamily="18" charset="0"/>
              </a:rPr>
              <a:t>+Vào </a:t>
            </a:r>
            <a:r>
              <a:rPr lang="vi-VN" sz="3200" dirty="0">
                <a:latin typeface="Times New Roman" panose="02020603050405020304" pitchFamily="18" charset="0"/>
                <a:cs typeface="Times New Roman" panose="02020603050405020304" pitchFamily="18" charset="0"/>
              </a:rPr>
              <a:t>cuối tuần hoặc khi học sinh học sinh giải được bài toán khó </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trả</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lời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câu</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hỏi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khó,những</a:t>
            </a:r>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em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chưa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hoàn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thành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có</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tiến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bộ</a:t>
            </a:r>
            <a:r>
              <a:rPr lang="en-US"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để </a:t>
            </a:r>
            <a:r>
              <a:rPr lang="vi-VN" sz="3200" dirty="0">
                <a:latin typeface="Times New Roman" panose="02020603050405020304" pitchFamily="18" charset="0"/>
                <a:cs typeface="Times New Roman" panose="02020603050405020304" pitchFamily="18" charset="0"/>
              </a:rPr>
              <a:t>khuyến khích tinh thần học tập các em tôi thưởng cho học sinh một cây bút hoặc quyển </a:t>
            </a:r>
            <a:r>
              <a:rPr lang="vi-VN" sz="3200" dirty="0" smtClean="0">
                <a:latin typeface="Times New Roman" panose="02020603050405020304" pitchFamily="18" charset="0"/>
                <a:cs typeface="Times New Roman" panose="02020603050405020304" pitchFamily="18" charset="0"/>
              </a:rPr>
              <a:t>vở.</a:t>
            </a:r>
            <a:endParaRPr lang="vi-VN" sz="3200" dirty="0">
              <a:latin typeface="Times New Roman" panose="02020603050405020304" pitchFamily="18" charset="0"/>
              <a:cs typeface="Times New Roman" panose="02020603050405020304" pitchFamily="18" charset="0"/>
            </a:endParaRPr>
          </a:p>
          <a:p>
            <a:r>
              <a:rPr lang="vi-VN" sz="3200" dirty="0">
                <a:latin typeface="Times New Roman" panose="02020603050405020304" pitchFamily="18" charset="0"/>
                <a:cs typeface="Times New Roman" panose="02020603050405020304" pitchFamily="18" charset="0"/>
              </a:rPr>
              <a:t>+ Mỗi đợt kiểm tra định kỳ tặng một 1 bút/ 1HS đạt điểm 10 </a:t>
            </a:r>
            <a:r>
              <a:rPr lang="en-US" sz="3200" dirty="0" err="1" smtClean="0">
                <a:latin typeface="Times New Roman" panose="02020603050405020304" pitchFamily="18" charset="0"/>
                <a:cs typeface="Times New Roman" panose="02020603050405020304" pitchFamily="18" charset="0"/>
              </a:rPr>
              <a:t>hết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tất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cả</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vi-VN" sz="3200" dirty="0" smtClean="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môn.</a:t>
            </a:r>
          </a:p>
        </p:txBody>
      </p:sp>
    </p:spTree>
    <p:extLst>
      <p:ext uri="{BB962C8B-B14F-4D97-AF65-F5344CB8AC3E}">
        <p14:creationId xmlns:p14="http://schemas.microsoft.com/office/powerpoint/2010/main" val="3731295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19300"/>
            <a:ext cx="7404100" cy="4223238"/>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2800" y="2019300"/>
            <a:ext cx="7772400" cy="4223238"/>
          </a:xfrm>
          <a:prstGeom prst="rect">
            <a:avLst/>
          </a:prstGeom>
        </p:spPr>
      </p:pic>
    </p:spTree>
    <p:extLst>
      <p:ext uri="{BB962C8B-B14F-4D97-AF65-F5344CB8AC3E}">
        <p14:creationId xmlns:p14="http://schemas.microsoft.com/office/powerpoint/2010/main" val="39427921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525517" y="464009"/>
            <a:ext cx="11014842" cy="4031873"/>
          </a:xfrm>
          <a:prstGeom prst="rect">
            <a:avLst/>
          </a:prstGeom>
        </p:spPr>
        <p:txBody>
          <a:bodyPr wrap="square">
            <a:spAutoFit/>
          </a:bodyPr>
          <a:lstStyle/>
          <a:p>
            <a:r>
              <a:rPr lang="en-US" sz="3200" dirty="0" smtClean="0">
                <a:latin typeface="Times New Roman" panose="02020603050405020304" pitchFamily="18" charset="0"/>
                <a:cs typeface="Times New Roman" panose="02020603050405020304" pitchFamily="18" charset="0"/>
              </a:rPr>
              <a:t>d)</a:t>
            </a:r>
            <a:r>
              <a:rPr lang="vi-VN" sz="3200" dirty="0" smtClean="0">
                <a:latin typeface="Times New Roman" panose="02020603050405020304" pitchFamily="18" charset="0"/>
                <a:cs typeface="Times New Roman" panose="02020603050405020304" pitchFamily="18" charset="0"/>
              </a:rPr>
              <a:t>Đầu </a:t>
            </a:r>
            <a:r>
              <a:rPr lang="vi-VN" sz="3200" dirty="0">
                <a:latin typeface="Times New Roman" panose="02020603050405020304" pitchFamily="18" charset="0"/>
                <a:cs typeface="Times New Roman" panose="02020603050405020304" pitchFamily="18" charset="0"/>
              </a:rPr>
              <a:t>tư các phong trào mũi nhọn nhà trường tổ chức </a:t>
            </a:r>
          </a:p>
          <a:p>
            <a:r>
              <a:rPr lang="vi-VN" sz="3200" dirty="0">
                <a:latin typeface="Times New Roman" panose="02020603050405020304" pitchFamily="18" charset="0"/>
                <a:cs typeface="Times New Roman" panose="02020603050405020304" pitchFamily="18" charset="0"/>
              </a:rPr>
              <a:t>  +Từ đầu năm học GVCN dựa vào kế hoạch của nhà trường lên kế hoạch cụ thể để HS luyện: Thi Vở sạch chữ đẹp, Vẽ tranh, Thi IOE Tiếng Anh</a:t>
            </a:r>
            <a:r>
              <a:rPr lang="vi-VN" sz="3200" dirty="0" smtClean="0">
                <a:latin typeface="Times New Roman" panose="02020603050405020304" pitchFamily="18" charset="0"/>
                <a:cs typeface="Times New Roman" panose="02020603050405020304" pitchFamily="18" charset="0"/>
              </a:rPr>
              <a:t>…</a:t>
            </a:r>
            <a:endParaRPr lang="en-US" sz="3200" dirty="0" smtClean="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Để</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có</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kết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quả</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trong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hội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tôi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phải</a:t>
            </a:r>
            <a:r>
              <a:rPr lang="en-US" sz="3200" dirty="0" smtClean="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a:t>
            </a:r>
            <a:r>
              <a:rPr lang="en-US" sz="3200" dirty="0" err="1">
                <a:latin typeface="Times New Roman" panose="02020603050405020304" pitchFamily="18" charset="0"/>
                <a:cs typeface="Times New Roman" panose="02020603050405020304" pitchFamily="18" charset="0"/>
              </a:rPr>
              <a:t>R</a:t>
            </a:r>
            <a:r>
              <a:rPr lang="en-US" sz="3200" dirty="0" err="1" smtClean="0">
                <a:latin typeface="Times New Roman" panose="02020603050405020304" pitchFamily="18" charset="0"/>
                <a:cs typeface="Times New Roman" panose="02020603050405020304" pitchFamily="18" charset="0"/>
              </a:rPr>
              <a:t>èn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chữ</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viết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giữ</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vở</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ngay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từ</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đầu</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năm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a:t>
            </a:r>
            <a:endParaRPr lang="en-US" sz="3200" dirty="0" smtClean="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 </a:t>
            </a:r>
            <a:r>
              <a:rPr lang="en-US" sz="3200" dirty="0" err="1" smtClean="0">
                <a:latin typeface="Times New Roman" panose="02020603050405020304" pitchFamily="18" charset="0"/>
                <a:cs typeface="Times New Roman" panose="02020603050405020304" pitchFamily="18" charset="0"/>
              </a:rPr>
              <a:t>Đôn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đốc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sinh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tích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cực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tham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gia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cuộc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thi</a:t>
            </a:r>
            <a:r>
              <a:rPr lang="en-US" sz="3200" dirty="0" smtClean="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 </a:t>
            </a:r>
            <a:r>
              <a:rPr lang="en-US" sz="3200" dirty="0" err="1" smtClean="0">
                <a:latin typeface="Times New Roman" panose="02020603050405020304" pitchFamily="18" charset="0"/>
                <a:cs typeface="Times New Roman" panose="02020603050405020304" pitchFamily="18" charset="0"/>
              </a:rPr>
              <a:t>Hướng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dẫn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tập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luyện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nhiệt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tình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trong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hội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thi</a:t>
            </a:r>
            <a:r>
              <a:rPr lang="en-US" sz="3200" dirty="0">
                <a:latin typeface="Times New Roman" panose="02020603050405020304" pitchFamily="18" charset="0"/>
                <a:cs typeface="Times New Roman" panose="02020603050405020304" pitchFamily="18" charset="0"/>
              </a:rPr>
              <a:t>.</a:t>
            </a:r>
            <a:endParaRPr lang="vi-V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63724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Rectangle 3"/>
          <p:cNvSpPr/>
          <p:nvPr/>
        </p:nvSpPr>
        <p:spPr>
          <a:xfrm>
            <a:off x="221600" y="154292"/>
            <a:ext cx="2836910" cy="584775"/>
          </a:xfrm>
          <a:prstGeom prst="rect">
            <a:avLst/>
          </a:prstGeom>
        </p:spPr>
        <p:txBody>
          <a:bodyPr wrap="square">
            <a:spAutoFit/>
          </a:bodyPr>
          <a:lstStyle/>
          <a:p>
            <a:r>
              <a:rPr lang="en-US" sz="3200" dirty="0" smtClean="0">
                <a:solidFill>
                  <a:srgbClr val="FF0000"/>
                </a:solidFill>
                <a:latin typeface="Times New Roman" panose="02020603050405020304" pitchFamily="18" charset="0"/>
                <a:cs typeface="Times New Roman" panose="02020603050405020304" pitchFamily="18" charset="0"/>
              </a:rPr>
              <a:t>IV</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KẾT LUẬN</a:t>
            </a:r>
          </a:p>
        </p:txBody>
      </p:sp>
      <p:sp>
        <p:nvSpPr>
          <p:cNvPr id="5" name="Rectangle 4"/>
          <p:cNvSpPr/>
          <p:nvPr/>
        </p:nvSpPr>
        <p:spPr>
          <a:xfrm>
            <a:off x="430924" y="880691"/>
            <a:ext cx="11251324" cy="3046988"/>
          </a:xfrm>
          <a:prstGeom prst="rect">
            <a:avLst/>
          </a:prstGeom>
        </p:spPr>
        <p:txBody>
          <a:bodyPr wrap="square">
            <a:spAutoFit/>
          </a:bodyPr>
          <a:lstStyle/>
          <a:p>
            <a:r>
              <a:rPr lang="vi-VN" sz="3200" dirty="0">
                <a:latin typeface="Times New Roman" panose="02020603050405020304" pitchFamily="18" charset="0"/>
                <a:cs typeface="Times New Roman" panose="02020603050405020304" pitchFamily="18" charset="0"/>
              </a:rPr>
              <a:t>- Qua quá trình thực hiện các giải pháp ở các năm trước và năm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này</a:t>
            </a:r>
            <a:r>
              <a:rPr lang="vi-VN" sz="3200" dirty="0" smtClean="0">
                <a:latin typeface="Times New Roman" panose="02020603050405020304" pitchFamily="18" charset="0"/>
                <a:cs typeface="Times New Roman" panose="02020603050405020304" pitchFamily="18" charset="0"/>
              </a:rPr>
              <a:t> t</a:t>
            </a:r>
            <a:r>
              <a:rPr lang="en-US" sz="3200" dirty="0" err="1" smtClean="0">
                <a:latin typeface="Times New Roman" panose="02020603050405020304" pitchFamily="18" charset="0"/>
                <a:cs typeface="Times New Roman" panose="02020603050405020304" pitchFamily="18" charset="0"/>
              </a:rPr>
              <a:t>ôi</a:t>
            </a:r>
            <a:r>
              <a:rPr lang="vi-VN" sz="3200" dirty="0" smtClean="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thấy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sinh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có</a:t>
            </a:r>
            <a:r>
              <a:rPr lang="en-US"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tiến </a:t>
            </a:r>
            <a:r>
              <a:rPr lang="vi-VN" sz="3200" dirty="0">
                <a:latin typeface="Times New Roman" panose="02020603050405020304" pitchFamily="18" charset="0"/>
                <a:cs typeface="Times New Roman" panose="02020603050405020304" pitchFamily="18" charset="0"/>
              </a:rPr>
              <a:t>bộ trong học tập.</a:t>
            </a:r>
          </a:p>
          <a:p>
            <a:r>
              <a:rPr lang="vi-VN" sz="3200" dirty="0">
                <a:latin typeface="Times New Roman" panose="02020603050405020304" pitchFamily="18" charset="0"/>
                <a:cs typeface="Times New Roman" panose="02020603050405020304" pitchFamily="18" charset="0"/>
              </a:rPr>
              <a:t>- Tới giờ không còn học sinh </a:t>
            </a:r>
            <a:r>
              <a:rPr lang="vi-VN" sz="3200" dirty="0" smtClean="0">
                <a:latin typeface="Times New Roman" panose="02020603050405020304" pitchFamily="18" charset="0"/>
                <a:cs typeface="Times New Roman" panose="02020603050405020304" pitchFamily="18" charset="0"/>
              </a:rPr>
              <a:t>k</a:t>
            </a:r>
            <a:r>
              <a:rPr lang="en-US" sz="3200" dirty="0" err="1" smtClean="0">
                <a:latin typeface="Times New Roman" panose="02020603050405020304" pitchFamily="18" charset="0"/>
                <a:cs typeface="Times New Roman" panose="02020603050405020304" pitchFamily="18" charset="0"/>
              </a:rPr>
              <a:t>hông</a:t>
            </a:r>
            <a:r>
              <a:rPr lang="vi-VN" sz="3200" dirty="0" smtClean="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thuộc bảng nhân, các em đều chia được cho hai </a:t>
            </a:r>
            <a:r>
              <a:rPr lang="en-US" sz="3200" dirty="0" smtClean="0">
                <a:latin typeface="Times New Roman" panose="02020603050405020304" pitchFamily="18" charset="0"/>
                <a:cs typeface="Times New Roman" panose="02020603050405020304" pitchFamily="18" charset="0"/>
              </a:rPr>
              <a:t>,</a:t>
            </a:r>
            <a:r>
              <a:rPr lang="vi-VN" sz="3200" dirty="0" smtClean="0">
                <a:latin typeface="Times New Roman" panose="02020603050405020304" pitchFamily="18" charset="0"/>
                <a:cs typeface="Times New Roman" panose="02020603050405020304" pitchFamily="18" charset="0"/>
              </a:rPr>
              <a:t>ba </a:t>
            </a:r>
            <a:r>
              <a:rPr lang="vi-VN" sz="3200" dirty="0">
                <a:latin typeface="Times New Roman" panose="02020603050405020304" pitchFamily="18" charset="0"/>
                <a:cs typeface="Times New Roman" panose="02020603050405020304" pitchFamily="18" charset="0"/>
              </a:rPr>
              <a:t>chữ số.</a:t>
            </a:r>
          </a:p>
          <a:p>
            <a:r>
              <a:rPr lang="vi-VN" sz="3200" dirty="0">
                <a:latin typeface="Times New Roman" panose="02020603050405020304" pitchFamily="18" charset="0"/>
                <a:cs typeface="Times New Roman" panose="02020603050405020304" pitchFamily="18" charset="0"/>
              </a:rPr>
              <a:t>- Đọc to, rõ ràng hơn.	</a:t>
            </a:r>
          </a:p>
          <a:p>
            <a:r>
              <a:rPr lang="vi-VN" sz="3200" dirty="0">
                <a:latin typeface="Times New Roman" panose="02020603050405020304" pitchFamily="18" charset="0"/>
                <a:cs typeface="Times New Roman" panose="02020603050405020304" pitchFamily="18" charset="0"/>
              </a:rPr>
              <a:t>- Tự giác trong học tập.</a:t>
            </a:r>
          </a:p>
        </p:txBody>
      </p:sp>
      <p:sp>
        <p:nvSpPr>
          <p:cNvPr id="6" name="Rectangle 5"/>
          <p:cNvSpPr/>
          <p:nvPr/>
        </p:nvSpPr>
        <p:spPr>
          <a:xfrm>
            <a:off x="430923" y="4069303"/>
            <a:ext cx="11408979" cy="1077218"/>
          </a:xfrm>
          <a:prstGeom prst="rect">
            <a:avLst/>
          </a:prstGeom>
        </p:spPr>
        <p:txBody>
          <a:bodyPr wrap="square">
            <a:spAutoFit/>
          </a:bodyPr>
          <a:lstStyle/>
          <a:p>
            <a:r>
              <a:rPr lang="vi-VN" sz="3200" dirty="0">
                <a:latin typeface="Times New Roman" panose="02020603050405020304" pitchFamily="18" charset="0"/>
                <a:cs typeface="Times New Roman" panose="02020603050405020304" pitchFamily="18" charset="0"/>
              </a:rPr>
              <a:t>Trên đây </a:t>
            </a:r>
            <a:r>
              <a:rPr lang="en-US" sz="3200" dirty="0" err="1" smtClean="0">
                <a:latin typeface="Times New Roman" panose="02020603050405020304" pitchFamily="18" charset="0"/>
                <a:cs typeface="Times New Roman" panose="02020603050405020304" pitchFamily="18" charset="0"/>
              </a:rPr>
              <a:t>là</a:t>
            </a:r>
            <a:r>
              <a:rPr lang="en-US"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a:t>
            </a:r>
            <a:r>
              <a:rPr lang="vi-VN" sz="3200" dirty="0" smtClean="0">
                <a:solidFill>
                  <a:srgbClr val="FFFF00"/>
                </a:solidFill>
                <a:latin typeface="Times New Roman" panose="02020603050405020304" pitchFamily="18" charset="0"/>
                <a:cs typeface="Times New Roman" panose="02020603050405020304" pitchFamily="18" charset="0"/>
              </a:rPr>
              <a:t>Một </a:t>
            </a:r>
            <a:r>
              <a:rPr lang="vi-VN" sz="3200" dirty="0">
                <a:solidFill>
                  <a:srgbClr val="FFFF00"/>
                </a:solidFill>
                <a:latin typeface="Times New Roman" panose="02020603050405020304" pitchFamily="18" charset="0"/>
                <a:cs typeface="Times New Roman" panose="02020603050405020304" pitchFamily="18" charset="0"/>
              </a:rPr>
              <a:t>số giải pháp nâng cao chất lượng dạy và học </a:t>
            </a:r>
            <a:r>
              <a:rPr lang="en-US" sz="3200" dirty="0" err="1" smtClean="0">
                <a:solidFill>
                  <a:srgbClr val="FFFF00"/>
                </a:solidFill>
                <a:latin typeface="Times New Roman" panose="02020603050405020304" pitchFamily="18" charset="0"/>
                <a:cs typeface="Times New Roman" panose="02020603050405020304" pitchFamily="18" charset="0"/>
              </a:rPr>
              <a:t>lớp</a:t>
            </a:r>
            <a:r>
              <a:rPr lang="vi-VN" sz="3200" dirty="0" smtClean="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Rất mong được sự đóng </a:t>
            </a:r>
            <a:r>
              <a:rPr lang="vi-VN" sz="3200" dirty="0" smtClean="0">
                <a:latin typeface="Times New Roman" panose="02020603050405020304" pitchFamily="18" charset="0"/>
                <a:cs typeface="Times New Roman" panose="02020603050405020304" pitchFamily="18" charset="0"/>
              </a:rPr>
              <a:t>góp</a:t>
            </a:r>
            <a:r>
              <a:rPr lang="en-US" sz="3200" dirty="0" smtClean="0">
                <a:latin typeface="Times New Roman" panose="02020603050405020304" pitchFamily="18" charset="0"/>
                <a:cs typeface="Times New Roman" panose="02020603050405020304" pitchFamily="18" charset="0"/>
              </a:rPr>
              <a:t> ý </a:t>
            </a:r>
            <a:r>
              <a:rPr lang="en-US" sz="3200" dirty="0" err="1" smtClean="0">
                <a:latin typeface="Times New Roman" panose="02020603050405020304" pitchFamily="18" charset="0"/>
                <a:cs typeface="Times New Roman" panose="02020603050405020304" pitchFamily="18" charset="0"/>
              </a:rPr>
              <a:t>kiến</a:t>
            </a:r>
            <a:r>
              <a:rPr lang="vi-VN" sz="3200" dirty="0" smtClean="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của quý thầy cô.</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6616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6" name="TextBox 5"/>
          <p:cNvSpPr txBox="1"/>
          <p:nvPr/>
        </p:nvSpPr>
        <p:spPr>
          <a:xfrm>
            <a:off x="584200" y="2044701"/>
            <a:ext cx="11328400" cy="3139321"/>
          </a:xfrm>
          <a:prstGeom prst="rect">
            <a:avLst/>
          </a:prstGeom>
          <a:noFill/>
        </p:spPr>
        <p:txBody>
          <a:bodyPr wrap="square" rtlCol="0">
            <a:spAutoFit/>
          </a:bodyPr>
          <a:lstStyle/>
          <a:p>
            <a:pPr algn="ctr"/>
            <a:r>
              <a:rPr lang="en-US" sz="6600" dirty="0" err="1" smtClean="0">
                <a:solidFill>
                  <a:srgbClr val="FFFF00"/>
                </a:solidFill>
                <a:latin typeface="Times New Roman" panose="02020603050405020304" pitchFamily="18" charset="0"/>
                <a:cs typeface="Times New Roman" panose="02020603050405020304" pitchFamily="18" charset="0"/>
              </a:rPr>
              <a:t>Chúc</a:t>
            </a:r>
            <a:r>
              <a:rPr lang="en-US" sz="6600" dirty="0" smtClean="0">
                <a:solidFill>
                  <a:srgbClr val="FFFF00"/>
                </a:solidFill>
                <a:latin typeface="Times New Roman" panose="02020603050405020304" pitchFamily="18" charset="0"/>
                <a:cs typeface="Times New Roman" panose="02020603050405020304" pitchFamily="18" charset="0"/>
              </a:rPr>
              <a:t> </a:t>
            </a:r>
            <a:r>
              <a:rPr lang="en-US" sz="6600" dirty="0" err="1" smtClean="0">
                <a:solidFill>
                  <a:srgbClr val="FFFF00"/>
                </a:solidFill>
                <a:latin typeface="Times New Roman" panose="02020603050405020304" pitchFamily="18" charset="0"/>
                <a:cs typeface="Times New Roman" panose="02020603050405020304" pitchFamily="18" charset="0"/>
              </a:rPr>
              <a:t>quý</a:t>
            </a:r>
            <a:r>
              <a:rPr lang="en-US" sz="6600" dirty="0" smtClean="0">
                <a:solidFill>
                  <a:srgbClr val="FFFF00"/>
                </a:solidFill>
                <a:latin typeface="Times New Roman" panose="02020603050405020304" pitchFamily="18" charset="0"/>
                <a:cs typeface="Times New Roman" panose="02020603050405020304" pitchFamily="18" charset="0"/>
              </a:rPr>
              <a:t> </a:t>
            </a:r>
            <a:r>
              <a:rPr lang="en-US" sz="6600" dirty="0" err="1" smtClean="0">
                <a:solidFill>
                  <a:srgbClr val="FFFF00"/>
                </a:solidFill>
                <a:latin typeface="Times New Roman" panose="02020603050405020304" pitchFamily="18" charset="0"/>
                <a:cs typeface="Times New Roman" panose="02020603050405020304" pitchFamily="18" charset="0"/>
              </a:rPr>
              <a:t>thầy</a:t>
            </a:r>
            <a:r>
              <a:rPr lang="en-US" sz="6600" dirty="0" smtClean="0">
                <a:solidFill>
                  <a:srgbClr val="FFFF00"/>
                </a:solidFill>
                <a:latin typeface="Times New Roman" panose="02020603050405020304" pitchFamily="18" charset="0"/>
                <a:cs typeface="Times New Roman" panose="02020603050405020304" pitchFamily="18" charset="0"/>
              </a:rPr>
              <a:t> </a:t>
            </a:r>
            <a:r>
              <a:rPr lang="en-US" sz="6600" dirty="0" err="1" smtClean="0">
                <a:solidFill>
                  <a:srgbClr val="FFFF00"/>
                </a:solidFill>
                <a:latin typeface="Times New Roman" panose="02020603050405020304" pitchFamily="18" charset="0"/>
                <a:cs typeface="Times New Roman" panose="02020603050405020304" pitchFamily="18" charset="0"/>
              </a:rPr>
              <a:t>cô</a:t>
            </a:r>
            <a:r>
              <a:rPr lang="en-US" sz="6600" dirty="0" smtClean="0">
                <a:solidFill>
                  <a:srgbClr val="FFFF00"/>
                </a:solidFill>
                <a:latin typeface="Times New Roman" panose="02020603050405020304" pitchFamily="18" charset="0"/>
                <a:cs typeface="Times New Roman" panose="02020603050405020304" pitchFamily="18" charset="0"/>
              </a:rPr>
              <a:t> </a:t>
            </a:r>
            <a:r>
              <a:rPr lang="en-US" sz="6600" dirty="0" err="1" smtClean="0">
                <a:solidFill>
                  <a:srgbClr val="FFFF00"/>
                </a:solidFill>
                <a:latin typeface="Times New Roman" panose="02020603050405020304" pitchFamily="18" charset="0"/>
                <a:cs typeface="Times New Roman" panose="02020603050405020304" pitchFamily="18" charset="0"/>
              </a:rPr>
              <a:t>sức</a:t>
            </a:r>
            <a:r>
              <a:rPr lang="en-US" sz="6600" dirty="0" smtClean="0">
                <a:solidFill>
                  <a:srgbClr val="FFFF00"/>
                </a:solidFill>
                <a:latin typeface="Times New Roman" panose="02020603050405020304" pitchFamily="18" charset="0"/>
                <a:cs typeface="Times New Roman" panose="02020603050405020304" pitchFamily="18" charset="0"/>
              </a:rPr>
              <a:t> </a:t>
            </a:r>
            <a:r>
              <a:rPr lang="en-US" sz="6600" dirty="0" err="1" smtClean="0">
                <a:solidFill>
                  <a:srgbClr val="FFFF00"/>
                </a:solidFill>
                <a:latin typeface="Times New Roman" panose="02020603050405020304" pitchFamily="18" charset="0"/>
                <a:cs typeface="Times New Roman" panose="02020603050405020304" pitchFamily="18" charset="0"/>
              </a:rPr>
              <a:t>khỏe</a:t>
            </a:r>
            <a:r>
              <a:rPr lang="en-US" sz="6600" dirty="0" smtClean="0">
                <a:solidFill>
                  <a:srgbClr val="FFFF00"/>
                </a:solidFill>
                <a:latin typeface="Times New Roman" panose="02020603050405020304" pitchFamily="18" charset="0"/>
                <a:cs typeface="Times New Roman" panose="02020603050405020304" pitchFamily="18" charset="0"/>
              </a:rPr>
              <a:t>!</a:t>
            </a:r>
          </a:p>
          <a:p>
            <a:pPr algn="ctr"/>
            <a:r>
              <a:rPr lang="en-US" sz="6600" dirty="0" err="1" smtClean="0">
                <a:solidFill>
                  <a:srgbClr val="FF0000"/>
                </a:solidFill>
                <a:latin typeface="Times New Roman" panose="02020603050405020304" pitchFamily="18" charset="0"/>
                <a:cs typeface="Times New Roman" panose="02020603050405020304" pitchFamily="18" charset="0"/>
              </a:rPr>
              <a:t>Chúc</a:t>
            </a:r>
            <a:r>
              <a:rPr lang="en-US" sz="6600" dirty="0" smtClean="0">
                <a:solidFill>
                  <a:srgbClr val="FF0000"/>
                </a:solidFill>
                <a:latin typeface="Times New Roman" panose="02020603050405020304" pitchFamily="18" charset="0"/>
                <a:cs typeface="Times New Roman" panose="02020603050405020304" pitchFamily="18" charset="0"/>
              </a:rPr>
              <a:t> </a:t>
            </a:r>
            <a:r>
              <a:rPr lang="en-US" sz="6600" dirty="0" err="1" smtClean="0">
                <a:solidFill>
                  <a:srgbClr val="FF0000"/>
                </a:solidFill>
                <a:latin typeface="Times New Roman" panose="02020603050405020304" pitchFamily="18" charset="0"/>
                <a:cs typeface="Times New Roman" panose="02020603050405020304" pitchFamily="18" charset="0"/>
              </a:rPr>
              <a:t>Hội</a:t>
            </a:r>
            <a:r>
              <a:rPr lang="en-US" sz="6600" dirty="0" smtClean="0">
                <a:solidFill>
                  <a:srgbClr val="FF0000"/>
                </a:solidFill>
                <a:latin typeface="Times New Roman" panose="02020603050405020304" pitchFamily="18" charset="0"/>
                <a:cs typeface="Times New Roman" panose="02020603050405020304" pitchFamily="18" charset="0"/>
              </a:rPr>
              <a:t> </a:t>
            </a:r>
            <a:r>
              <a:rPr lang="en-US" sz="6600" dirty="0" err="1" smtClean="0">
                <a:solidFill>
                  <a:srgbClr val="FF0000"/>
                </a:solidFill>
                <a:latin typeface="Times New Roman" panose="02020603050405020304" pitchFamily="18" charset="0"/>
                <a:cs typeface="Times New Roman" panose="02020603050405020304" pitchFamily="18" charset="0"/>
              </a:rPr>
              <a:t>thi</a:t>
            </a:r>
            <a:r>
              <a:rPr lang="en-US" sz="6600" dirty="0" smtClean="0">
                <a:solidFill>
                  <a:srgbClr val="FF0000"/>
                </a:solidFill>
                <a:latin typeface="Times New Roman" panose="02020603050405020304" pitchFamily="18" charset="0"/>
                <a:cs typeface="Times New Roman" panose="02020603050405020304" pitchFamily="18" charset="0"/>
              </a:rPr>
              <a:t> </a:t>
            </a:r>
            <a:r>
              <a:rPr lang="en-US" sz="6600" dirty="0" err="1" smtClean="0">
                <a:solidFill>
                  <a:srgbClr val="FF0000"/>
                </a:solidFill>
                <a:latin typeface="Times New Roman" panose="02020603050405020304" pitchFamily="18" charset="0"/>
                <a:cs typeface="Times New Roman" panose="02020603050405020304" pitchFamily="18" charset="0"/>
              </a:rPr>
              <a:t>thành</a:t>
            </a:r>
            <a:r>
              <a:rPr lang="en-US" sz="6600" dirty="0" smtClean="0">
                <a:solidFill>
                  <a:srgbClr val="FF0000"/>
                </a:solidFill>
                <a:latin typeface="Times New Roman" panose="02020603050405020304" pitchFamily="18" charset="0"/>
                <a:cs typeface="Times New Roman" panose="02020603050405020304" pitchFamily="18" charset="0"/>
              </a:rPr>
              <a:t> </a:t>
            </a:r>
            <a:r>
              <a:rPr lang="en-US" sz="6600" dirty="0" err="1" smtClean="0">
                <a:solidFill>
                  <a:srgbClr val="FF0000"/>
                </a:solidFill>
                <a:latin typeface="Times New Roman" panose="02020603050405020304" pitchFamily="18" charset="0"/>
                <a:cs typeface="Times New Roman" panose="02020603050405020304" pitchFamily="18" charset="0"/>
              </a:rPr>
              <a:t>công</a:t>
            </a:r>
            <a:r>
              <a:rPr lang="en-US" sz="6600" dirty="0" smtClean="0">
                <a:solidFill>
                  <a:srgbClr val="FF0000"/>
                </a:solidFill>
                <a:latin typeface="Times New Roman" panose="02020603050405020304" pitchFamily="18" charset="0"/>
                <a:cs typeface="Times New Roman" panose="02020603050405020304" pitchFamily="18" charset="0"/>
              </a:rPr>
              <a:t> </a:t>
            </a:r>
            <a:r>
              <a:rPr lang="en-US" sz="6600" dirty="0" err="1" smtClean="0">
                <a:solidFill>
                  <a:srgbClr val="FF0000"/>
                </a:solidFill>
                <a:latin typeface="Times New Roman" panose="02020603050405020304" pitchFamily="18" charset="0"/>
                <a:cs typeface="Times New Roman" panose="02020603050405020304" pitchFamily="18" charset="0"/>
              </a:rPr>
              <a:t>tốt</a:t>
            </a:r>
            <a:r>
              <a:rPr lang="en-US" sz="6600" dirty="0" smtClean="0">
                <a:solidFill>
                  <a:srgbClr val="FF0000"/>
                </a:solidFill>
                <a:latin typeface="Times New Roman" panose="02020603050405020304" pitchFamily="18" charset="0"/>
                <a:cs typeface="Times New Roman" panose="02020603050405020304" pitchFamily="18" charset="0"/>
              </a:rPr>
              <a:t> </a:t>
            </a:r>
            <a:r>
              <a:rPr lang="en-US" sz="6600" dirty="0" err="1" smtClean="0">
                <a:solidFill>
                  <a:srgbClr val="FF0000"/>
                </a:solidFill>
                <a:latin typeface="Times New Roman" panose="02020603050405020304" pitchFamily="18" charset="0"/>
                <a:cs typeface="Times New Roman" panose="02020603050405020304" pitchFamily="18" charset="0"/>
              </a:rPr>
              <a:t>đẹp</a:t>
            </a:r>
            <a:r>
              <a:rPr lang="en-US" sz="6600" dirty="0" smtClean="0">
                <a:solidFill>
                  <a:srgbClr val="FF0000"/>
                </a:solidFill>
                <a:latin typeface="Times New Roman" panose="02020603050405020304" pitchFamily="18" charset="0"/>
                <a:cs typeface="Times New Roman" panose="02020603050405020304" pitchFamily="18" charset="0"/>
              </a:rPr>
              <a:t>!</a:t>
            </a:r>
          </a:p>
          <a:p>
            <a:pPr algn="ctr"/>
            <a:r>
              <a:rPr lang="en-US" sz="6600" dirty="0" err="1" smtClean="0">
                <a:solidFill>
                  <a:srgbClr val="0070C0"/>
                </a:solidFill>
                <a:latin typeface="Times New Roman" panose="02020603050405020304" pitchFamily="18" charset="0"/>
                <a:cs typeface="Times New Roman" panose="02020603050405020304" pitchFamily="18" charset="0"/>
              </a:rPr>
              <a:t>Chân</a:t>
            </a:r>
            <a:r>
              <a:rPr lang="en-US" sz="6600" dirty="0" smtClean="0">
                <a:solidFill>
                  <a:srgbClr val="0070C0"/>
                </a:solidFill>
                <a:latin typeface="Times New Roman" panose="02020603050405020304" pitchFamily="18" charset="0"/>
                <a:cs typeface="Times New Roman" panose="02020603050405020304" pitchFamily="18" charset="0"/>
              </a:rPr>
              <a:t> </a:t>
            </a:r>
            <a:r>
              <a:rPr lang="en-US" sz="6600" dirty="0" err="1" smtClean="0">
                <a:solidFill>
                  <a:srgbClr val="0070C0"/>
                </a:solidFill>
                <a:latin typeface="Times New Roman" panose="02020603050405020304" pitchFamily="18" charset="0"/>
                <a:cs typeface="Times New Roman" panose="02020603050405020304" pitchFamily="18" charset="0"/>
              </a:rPr>
              <a:t>thành</a:t>
            </a:r>
            <a:r>
              <a:rPr lang="en-US" sz="6600" dirty="0" smtClean="0">
                <a:solidFill>
                  <a:srgbClr val="0070C0"/>
                </a:solidFill>
                <a:latin typeface="Times New Roman" panose="02020603050405020304" pitchFamily="18" charset="0"/>
                <a:cs typeface="Times New Roman" panose="02020603050405020304" pitchFamily="18" charset="0"/>
              </a:rPr>
              <a:t> </a:t>
            </a:r>
            <a:r>
              <a:rPr lang="en-US" sz="6600" dirty="0" err="1" smtClean="0">
                <a:solidFill>
                  <a:srgbClr val="0070C0"/>
                </a:solidFill>
                <a:latin typeface="Times New Roman" panose="02020603050405020304" pitchFamily="18" charset="0"/>
                <a:cs typeface="Times New Roman" panose="02020603050405020304" pitchFamily="18" charset="0"/>
              </a:rPr>
              <a:t>cảm</a:t>
            </a:r>
            <a:r>
              <a:rPr lang="en-US" sz="6600" dirty="0" smtClean="0">
                <a:solidFill>
                  <a:srgbClr val="0070C0"/>
                </a:solidFill>
                <a:latin typeface="Times New Roman" panose="02020603050405020304" pitchFamily="18" charset="0"/>
                <a:cs typeface="Times New Roman" panose="02020603050405020304" pitchFamily="18" charset="0"/>
              </a:rPr>
              <a:t> </a:t>
            </a:r>
            <a:r>
              <a:rPr lang="en-US" sz="6600" dirty="0" err="1" smtClean="0">
                <a:solidFill>
                  <a:srgbClr val="0070C0"/>
                </a:solidFill>
                <a:latin typeface="Times New Roman" panose="02020603050405020304" pitchFamily="18" charset="0"/>
                <a:cs typeface="Times New Roman" panose="02020603050405020304" pitchFamily="18" charset="0"/>
              </a:rPr>
              <a:t>ơn</a:t>
            </a:r>
            <a:r>
              <a:rPr lang="en-US" sz="6600" dirty="0" smtClean="0">
                <a:solidFill>
                  <a:srgbClr val="0070C0"/>
                </a:solidFill>
                <a:latin typeface="Times New Roman" panose="02020603050405020304" pitchFamily="18" charset="0"/>
                <a:cs typeface="Times New Roman" panose="02020603050405020304" pitchFamily="18" charset="0"/>
              </a:rPr>
              <a:t>!</a:t>
            </a:r>
            <a:endParaRPr lang="en-US" sz="66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66990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729</TotalTime>
  <Words>1697</Words>
  <Application>Microsoft Office PowerPoint</Application>
  <PresentationFormat>Widescreen</PresentationFormat>
  <Paragraphs>61</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Times New Roman</vt:lpstr>
      <vt:lpstr>Office Theme</vt:lpstr>
      <vt:lpstr>ỦY BAN NHÂN DÂN HUYỆN TƯ NGHĨA TRƯỜNG TIỂU HỌC TÂY HIỆP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ỦY BAN NHÂN DÂN HUYỆN TƯ NGHĨA TRƯỜNG TIỂU HỌC TÂY HIỆP</dc:title>
  <dc:creator>PC</dc:creator>
  <cp:lastModifiedBy>PC</cp:lastModifiedBy>
  <cp:revision>56</cp:revision>
  <dcterms:created xsi:type="dcterms:W3CDTF">2022-10-10T21:54:47Z</dcterms:created>
  <dcterms:modified xsi:type="dcterms:W3CDTF">2022-10-30T20:47:28Z</dcterms:modified>
</cp:coreProperties>
</file>